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256" r:id="rId5"/>
    <p:sldId id="305" r:id="rId6"/>
    <p:sldId id="274" r:id="rId7"/>
    <p:sldId id="297" r:id="rId8"/>
    <p:sldId id="312" r:id="rId9"/>
    <p:sldId id="308" r:id="rId10"/>
    <p:sldId id="314" r:id="rId11"/>
    <p:sldId id="307" r:id="rId12"/>
    <p:sldId id="275" r:id="rId13"/>
    <p:sldId id="309" r:id="rId14"/>
    <p:sldId id="272" r:id="rId15"/>
    <p:sldId id="300" r:id="rId16"/>
    <p:sldId id="301" r:id="rId17"/>
    <p:sldId id="276" r:id="rId18"/>
    <p:sldId id="277" r:id="rId19"/>
    <p:sldId id="279" r:id="rId20"/>
    <p:sldId id="316" r:id="rId21"/>
    <p:sldId id="278" r:id="rId22"/>
    <p:sldId id="285" r:id="rId23"/>
    <p:sldId id="311" r:id="rId24"/>
    <p:sldId id="289" r:id="rId25"/>
    <p:sldId id="292" r:id="rId26"/>
    <p:sldId id="302" r:id="rId27"/>
    <p:sldId id="293" r:id="rId28"/>
    <p:sldId id="294" r:id="rId29"/>
    <p:sldId id="306" r:id="rId30"/>
    <p:sldId id="317" r:id="rId31"/>
    <p:sldId id="270" r:id="rId32"/>
    <p:sldId id="313" r:id="rId33"/>
    <p:sldId id="315"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layfair Display" panose="00000500000000000000" pitchFamily="2" charset="0"/>
      <p:regular r:id="rId42"/>
      <p:bold r:id="rId43"/>
      <p:italic r:id="rId44"/>
      <p:boldItalic r:id="rId45"/>
    </p:embeddedFont>
    <p:embeddedFont>
      <p:font typeface="Playfair Display Bold" panose="00000800000000000000"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F3F3"/>
    <a:srgbClr val="FFFFDD"/>
    <a:srgbClr val="FFFFCC"/>
    <a:srgbClr val="123974"/>
    <a:srgbClr val="0077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78629" autoAdjust="0"/>
  </p:normalViewPr>
  <p:slideViewPr>
    <p:cSldViewPr snapToGrid="0">
      <p:cViewPr varScale="1">
        <p:scale>
          <a:sx n="58" d="100"/>
          <a:sy n="58" d="100"/>
        </p:scale>
        <p:origin x="1398"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deep Banerjee" userId="d0bfcad4-26a0-4e1b-8710-7bdae8531eaa" providerId="ADAL" clId="{3D02406F-9026-4DF4-9F4F-A89010DB1F21}"/>
    <pc:docChg chg="undo redo custSel modSld">
      <pc:chgData name="Pradeep Banerjee" userId="d0bfcad4-26a0-4e1b-8710-7bdae8531eaa" providerId="ADAL" clId="{3D02406F-9026-4DF4-9F4F-A89010DB1F21}" dt="2023-11-30T00:11:34.278" v="6416" actId="20577"/>
      <pc:docMkLst>
        <pc:docMk/>
      </pc:docMkLst>
      <pc:sldChg chg="modNotesTx">
        <pc:chgData name="Pradeep Banerjee" userId="d0bfcad4-26a0-4e1b-8710-7bdae8531eaa" providerId="ADAL" clId="{3D02406F-9026-4DF4-9F4F-A89010DB1F21}" dt="2023-11-30T00:11:34.278" v="6416" actId="20577"/>
        <pc:sldMkLst>
          <pc:docMk/>
          <pc:sldMk cId="90816619" sldId="270"/>
        </pc:sldMkLst>
      </pc:sldChg>
      <pc:sldChg chg="modSp mod modNotesTx">
        <pc:chgData name="Pradeep Banerjee" userId="d0bfcad4-26a0-4e1b-8710-7bdae8531eaa" providerId="ADAL" clId="{3D02406F-9026-4DF4-9F4F-A89010DB1F21}" dt="2023-11-29T23:27:40.837" v="5501" actId="20577"/>
        <pc:sldMkLst>
          <pc:docMk/>
          <pc:sldMk cId="1618435312" sldId="272"/>
        </pc:sldMkLst>
        <pc:spChg chg="mod">
          <ac:chgData name="Pradeep Banerjee" userId="d0bfcad4-26a0-4e1b-8710-7bdae8531eaa" providerId="ADAL" clId="{3D02406F-9026-4DF4-9F4F-A89010DB1F21}" dt="2023-11-29T19:43:55.595" v="4778" actId="948"/>
          <ac:spMkLst>
            <pc:docMk/>
            <pc:sldMk cId="1618435312" sldId="272"/>
            <ac:spMk id="24" creationId="{00000000-0000-0000-0000-000000000000}"/>
          </ac:spMkLst>
        </pc:spChg>
      </pc:sldChg>
      <pc:sldChg chg="modNotesTx">
        <pc:chgData name="Pradeep Banerjee" userId="d0bfcad4-26a0-4e1b-8710-7bdae8531eaa" providerId="ADAL" clId="{3D02406F-9026-4DF4-9F4F-A89010DB1F21}" dt="2023-11-29T23:16:34.088" v="5436" actId="20577"/>
        <pc:sldMkLst>
          <pc:docMk/>
          <pc:sldMk cId="1794016398" sldId="275"/>
        </pc:sldMkLst>
      </pc:sldChg>
      <pc:sldChg chg="modNotesTx">
        <pc:chgData name="Pradeep Banerjee" userId="d0bfcad4-26a0-4e1b-8710-7bdae8531eaa" providerId="ADAL" clId="{3D02406F-9026-4DF4-9F4F-A89010DB1F21}" dt="2023-11-29T23:30:31.585" v="5517" actId="20577"/>
        <pc:sldMkLst>
          <pc:docMk/>
          <pc:sldMk cId="3885688604" sldId="276"/>
        </pc:sldMkLst>
      </pc:sldChg>
      <pc:sldChg chg="modNotesTx">
        <pc:chgData name="Pradeep Banerjee" userId="d0bfcad4-26a0-4e1b-8710-7bdae8531eaa" providerId="ADAL" clId="{3D02406F-9026-4DF4-9F4F-A89010DB1F21}" dt="2023-11-29T23:33:50.113" v="5553" actId="20577"/>
        <pc:sldMkLst>
          <pc:docMk/>
          <pc:sldMk cId="3350129185" sldId="277"/>
        </pc:sldMkLst>
      </pc:sldChg>
      <pc:sldChg chg="modNotesTx">
        <pc:chgData name="Pradeep Banerjee" userId="d0bfcad4-26a0-4e1b-8710-7bdae8531eaa" providerId="ADAL" clId="{3D02406F-9026-4DF4-9F4F-A89010DB1F21}" dt="2023-11-29T23:46:42.348" v="5871" actId="20577"/>
        <pc:sldMkLst>
          <pc:docMk/>
          <pc:sldMk cId="1282872014" sldId="278"/>
        </pc:sldMkLst>
      </pc:sldChg>
      <pc:sldChg chg="modNotesTx">
        <pc:chgData name="Pradeep Banerjee" userId="d0bfcad4-26a0-4e1b-8710-7bdae8531eaa" providerId="ADAL" clId="{3D02406F-9026-4DF4-9F4F-A89010DB1F21}" dt="2023-11-29T23:35:51.127" v="5603" actId="20577"/>
        <pc:sldMkLst>
          <pc:docMk/>
          <pc:sldMk cId="3778253489" sldId="279"/>
        </pc:sldMkLst>
      </pc:sldChg>
      <pc:sldChg chg="modNotesTx">
        <pc:chgData name="Pradeep Banerjee" userId="d0bfcad4-26a0-4e1b-8710-7bdae8531eaa" providerId="ADAL" clId="{3D02406F-9026-4DF4-9F4F-A89010DB1F21}" dt="2023-11-29T23:51:41.043" v="5977" actId="20577"/>
        <pc:sldMkLst>
          <pc:docMk/>
          <pc:sldMk cId="554623403" sldId="285"/>
        </pc:sldMkLst>
      </pc:sldChg>
      <pc:sldChg chg="modNotesTx">
        <pc:chgData name="Pradeep Banerjee" userId="d0bfcad4-26a0-4e1b-8710-7bdae8531eaa" providerId="ADAL" clId="{3D02406F-9026-4DF4-9F4F-A89010DB1F21}" dt="2023-11-29T19:48:16.036" v="4858" actId="6549"/>
        <pc:sldMkLst>
          <pc:docMk/>
          <pc:sldMk cId="3948722911" sldId="289"/>
        </pc:sldMkLst>
      </pc:sldChg>
      <pc:sldChg chg="modNotesTx">
        <pc:chgData name="Pradeep Banerjee" userId="d0bfcad4-26a0-4e1b-8710-7bdae8531eaa" providerId="ADAL" clId="{3D02406F-9026-4DF4-9F4F-A89010DB1F21}" dt="2023-11-29T23:57:34.964" v="6046" actId="20577"/>
        <pc:sldMkLst>
          <pc:docMk/>
          <pc:sldMk cId="940648429" sldId="292"/>
        </pc:sldMkLst>
      </pc:sldChg>
      <pc:sldChg chg="modNotesTx">
        <pc:chgData name="Pradeep Banerjee" userId="d0bfcad4-26a0-4e1b-8710-7bdae8531eaa" providerId="ADAL" clId="{3D02406F-9026-4DF4-9F4F-A89010DB1F21}" dt="2023-11-29T19:49:25.122" v="4898" actId="20577"/>
        <pc:sldMkLst>
          <pc:docMk/>
          <pc:sldMk cId="1690261344" sldId="293"/>
        </pc:sldMkLst>
      </pc:sldChg>
      <pc:sldChg chg="modNotesTx">
        <pc:chgData name="Pradeep Banerjee" userId="d0bfcad4-26a0-4e1b-8710-7bdae8531eaa" providerId="ADAL" clId="{3D02406F-9026-4DF4-9F4F-A89010DB1F21}" dt="2023-11-30T00:04:15.205" v="6144" actId="6549"/>
        <pc:sldMkLst>
          <pc:docMk/>
          <pc:sldMk cId="1617741972" sldId="294"/>
        </pc:sldMkLst>
      </pc:sldChg>
      <pc:sldChg chg="modNotesTx">
        <pc:chgData name="Pradeep Banerjee" userId="d0bfcad4-26a0-4e1b-8710-7bdae8531eaa" providerId="ADAL" clId="{3D02406F-9026-4DF4-9F4F-A89010DB1F21}" dt="2023-11-29T22:55:07.887" v="5154" actId="6549"/>
        <pc:sldMkLst>
          <pc:docMk/>
          <pc:sldMk cId="1203986835" sldId="297"/>
        </pc:sldMkLst>
      </pc:sldChg>
      <pc:sldChg chg="modNotesTx">
        <pc:chgData name="Pradeep Banerjee" userId="d0bfcad4-26a0-4e1b-8710-7bdae8531eaa" providerId="ADAL" clId="{3D02406F-9026-4DF4-9F4F-A89010DB1F21}" dt="2023-11-29T23:26:52.126" v="5499" actId="20577"/>
        <pc:sldMkLst>
          <pc:docMk/>
          <pc:sldMk cId="483371391" sldId="300"/>
        </pc:sldMkLst>
      </pc:sldChg>
      <pc:sldChg chg="modNotesTx">
        <pc:chgData name="Pradeep Banerjee" userId="d0bfcad4-26a0-4e1b-8710-7bdae8531eaa" providerId="ADAL" clId="{3D02406F-9026-4DF4-9F4F-A89010DB1F21}" dt="2023-11-29T23:29:10.283" v="5506" actId="20577"/>
        <pc:sldMkLst>
          <pc:docMk/>
          <pc:sldMk cId="2039144434" sldId="301"/>
        </pc:sldMkLst>
      </pc:sldChg>
      <pc:sldChg chg="modSp mod modNotesTx">
        <pc:chgData name="Pradeep Banerjee" userId="d0bfcad4-26a0-4e1b-8710-7bdae8531eaa" providerId="ADAL" clId="{3D02406F-9026-4DF4-9F4F-A89010DB1F21}" dt="2023-11-30T00:01:02.554" v="6092" actId="6549"/>
        <pc:sldMkLst>
          <pc:docMk/>
          <pc:sldMk cId="2720859511" sldId="302"/>
        </pc:sldMkLst>
        <pc:spChg chg="mod">
          <ac:chgData name="Pradeep Banerjee" userId="d0bfcad4-26a0-4e1b-8710-7bdae8531eaa" providerId="ADAL" clId="{3D02406F-9026-4DF4-9F4F-A89010DB1F21}" dt="2023-11-30T00:01:02.554" v="6092" actId="6549"/>
          <ac:spMkLst>
            <pc:docMk/>
            <pc:sldMk cId="2720859511" sldId="302"/>
            <ac:spMk id="24" creationId="{00000000-0000-0000-0000-000000000000}"/>
          </ac:spMkLst>
        </pc:spChg>
      </pc:sldChg>
      <pc:sldChg chg="modNotesTx">
        <pc:chgData name="Pradeep Banerjee" userId="d0bfcad4-26a0-4e1b-8710-7bdae8531eaa" providerId="ADAL" clId="{3D02406F-9026-4DF4-9F4F-A89010DB1F21}" dt="2023-11-29T22:48:12.271" v="5023" actId="6549"/>
        <pc:sldMkLst>
          <pc:docMk/>
          <pc:sldMk cId="3607001335" sldId="305"/>
        </pc:sldMkLst>
      </pc:sldChg>
      <pc:sldChg chg="modSp mod modNotesTx">
        <pc:chgData name="Pradeep Banerjee" userId="d0bfcad4-26a0-4e1b-8710-7bdae8531eaa" providerId="ADAL" clId="{3D02406F-9026-4DF4-9F4F-A89010DB1F21}" dt="2023-11-30T00:08:50.241" v="6374" actId="20577"/>
        <pc:sldMkLst>
          <pc:docMk/>
          <pc:sldMk cId="2545202989" sldId="306"/>
        </pc:sldMkLst>
        <pc:spChg chg="mod">
          <ac:chgData name="Pradeep Banerjee" userId="d0bfcad4-26a0-4e1b-8710-7bdae8531eaa" providerId="ADAL" clId="{3D02406F-9026-4DF4-9F4F-A89010DB1F21}" dt="2023-11-29T17:47:34.696" v="3644" actId="6549"/>
          <ac:spMkLst>
            <pc:docMk/>
            <pc:sldMk cId="2545202989" sldId="306"/>
            <ac:spMk id="6" creationId="{287AC857-1A24-4C35-1670-04CDB7CF223F}"/>
          </ac:spMkLst>
        </pc:spChg>
      </pc:sldChg>
      <pc:sldChg chg="modNotesTx">
        <pc:chgData name="Pradeep Banerjee" userId="d0bfcad4-26a0-4e1b-8710-7bdae8531eaa" providerId="ADAL" clId="{3D02406F-9026-4DF4-9F4F-A89010DB1F21}" dt="2023-11-29T23:15:05.232" v="5431" actId="20577"/>
        <pc:sldMkLst>
          <pc:docMk/>
          <pc:sldMk cId="1167377802" sldId="307"/>
        </pc:sldMkLst>
      </pc:sldChg>
      <pc:sldChg chg="modSp modNotesTx">
        <pc:chgData name="Pradeep Banerjee" userId="d0bfcad4-26a0-4e1b-8710-7bdae8531eaa" providerId="ADAL" clId="{3D02406F-9026-4DF4-9F4F-A89010DB1F21}" dt="2023-11-29T23:04:06.739" v="5368" actId="20577"/>
        <pc:sldMkLst>
          <pc:docMk/>
          <pc:sldMk cId="588838129" sldId="308"/>
        </pc:sldMkLst>
        <pc:graphicFrameChg chg="mod">
          <ac:chgData name="Pradeep Banerjee" userId="d0bfcad4-26a0-4e1b-8710-7bdae8531eaa" providerId="ADAL" clId="{3D02406F-9026-4DF4-9F4F-A89010DB1F21}" dt="2023-11-29T23:01:19.186" v="5253" actId="20577"/>
          <ac:graphicFrameMkLst>
            <pc:docMk/>
            <pc:sldMk cId="588838129" sldId="308"/>
            <ac:graphicFrameMk id="29" creationId="{7AEEB8E7-FACC-5D62-9D94-66C97AFC93DA}"/>
          </ac:graphicFrameMkLst>
        </pc:graphicFrameChg>
      </pc:sldChg>
      <pc:sldChg chg="modNotesTx">
        <pc:chgData name="Pradeep Banerjee" userId="d0bfcad4-26a0-4e1b-8710-7bdae8531eaa" providerId="ADAL" clId="{3D02406F-9026-4DF4-9F4F-A89010DB1F21}" dt="2023-11-29T23:21:38.092" v="5490" actId="20577"/>
        <pc:sldMkLst>
          <pc:docMk/>
          <pc:sldMk cId="3474731480" sldId="309"/>
        </pc:sldMkLst>
      </pc:sldChg>
      <pc:sldChg chg="modNotesTx">
        <pc:chgData name="Pradeep Banerjee" userId="d0bfcad4-26a0-4e1b-8710-7bdae8531eaa" providerId="ADAL" clId="{3D02406F-9026-4DF4-9F4F-A89010DB1F21}" dt="2023-11-29T23:54:48.911" v="5998" actId="6549"/>
        <pc:sldMkLst>
          <pc:docMk/>
          <pc:sldMk cId="2497489458" sldId="311"/>
        </pc:sldMkLst>
      </pc:sldChg>
      <pc:sldChg chg="modNotesTx">
        <pc:chgData name="Pradeep Banerjee" userId="d0bfcad4-26a0-4e1b-8710-7bdae8531eaa" providerId="ADAL" clId="{3D02406F-9026-4DF4-9F4F-A89010DB1F21}" dt="2023-11-29T22:58:17.397" v="5175" actId="5793"/>
        <pc:sldMkLst>
          <pc:docMk/>
          <pc:sldMk cId="4151749490" sldId="312"/>
        </pc:sldMkLst>
      </pc:sldChg>
      <pc:sldChg chg="modNotesTx">
        <pc:chgData name="Pradeep Banerjee" userId="d0bfcad4-26a0-4e1b-8710-7bdae8531eaa" providerId="ADAL" clId="{3D02406F-9026-4DF4-9F4F-A89010DB1F21}" dt="2023-11-29T17:57:42.691" v="4192" actId="20577"/>
        <pc:sldMkLst>
          <pc:docMk/>
          <pc:sldMk cId="586525200" sldId="313"/>
        </pc:sldMkLst>
      </pc:sldChg>
      <pc:sldChg chg="modNotesTx">
        <pc:chgData name="Pradeep Banerjee" userId="d0bfcad4-26a0-4e1b-8710-7bdae8531eaa" providerId="ADAL" clId="{3D02406F-9026-4DF4-9F4F-A89010DB1F21}" dt="2023-11-29T23:04:58.761" v="5412" actId="6549"/>
        <pc:sldMkLst>
          <pc:docMk/>
          <pc:sldMk cId="88989358" sldId="314"/>
        </pc:sldMkLst>
      </pc:sldChg>
      <pc:sldChg chg="modNotesTx">
        <pc:chgData name="Pradeep Banerjee" userId="d0bfcad4-26a0-4e1b-8710-7bdae8531eaa" providerId="ADAL" clId="{3D02406F-9026-4DF4-9F4F-A89010DB1F21}" dt="2023-11-29T23:44:21.189" v="5842" actId="20577"/>
        <pc:sldMkLst>
          <pc:docMk/>
          <pc:sldMk cId="1064946293" sldId="316"/>
        </pc:sldMkLst>
      </pc:sldChg>
      <pc:sldChg chg="modNotesTx">
        <pc:chgData name="Pradeep Banerjee" userId="d0bfcad4-26a0-4e1b-8710-7bdae8531eaa" providerId="ADAL" clId="{3D02406F-9026-4DF4-9F4F-A89010DB1F21}" dt="2023-11-30T00:10:49.648" v="6402" actId="6549"/>
        <pc:sldMkLst>
          <pc:docMk/>
          <pc:sldMk cId="2255108384" sldId="31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B2AF5-58AF-44F9-A4E5-E16A13C0E49A}"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3E3377A-0026-4FE7-84E8-D69F886D36DB}">
      <dgm:prSet custT="1"/>
      <dgm:spPr/>
      <dgm:t>
        <a:bodyPr/>
        <a:lstStyle/>
        <a:p>
          <a:pPr>
            <a:defRPr b="1"/>
          </a:pPr>
          <a:r>
            <a:rPr lang="en-US" sz="2800" dirty="0">
              <a:latin typeface="Playfair Display" panose="00000500000000000000" pitchFamily="2" charset="0"/>
            </a:rPr>
            <a:t>1950</a:t>
          </a:r>
          <a:r>
            <a:rPr lang="en-US" sz="2000" dirty="0">
              <a:latin typeface="Playfair Display" panose="00000500000000000000" pitchFamily="2" charset="0"/>
            </a:rPr>
            <a:t>s</a:t>
          </a:r>
        </a:p>
      </dgm:t>
    </dgm:pt>
    <dgm:pt modelId="{5F8C5A93-8961-4D1C-94DA-654FE032DFA9}" type="parTrans" cxnId="{E1C38CA8-9324-4F3F-AA66-0A7A27269A12}">
      <dgm:prSet/>
      <dgm:spPr/>
      <dgm:t>
        <a:bodyPr/>
        <a:lstStyle/>
        <a:p>
          <a:endParaRPr lang="en-US"/>
        </a:p>
      </dgm:t>
    </dgm:pt>
    <dgm:pt modelId="{DEDEB497-7F8A-4D20-963F-5A0557F84A09}" type="sibTrans" cxnId="{E1C38CA8-9324-4F3F-AA66-0A7A27269A12}">
      <dgm:prSet/>
      <dgm:spPr/>
      <dgm:t>
        <a:bodyPr/>
        <a:lstStyle/>
        <a:p>
          <a:endParaRPr lang="en-US"/>
        </a:p>
      </dgm:t>
    </dgm:pt>
    <dgm:pt modelId="{15214144-5D94-4C9C-98B7-E8E92E4DA7A4}">
      <dgm:prSet/>
      <dgm:spPr/>
      <dgm:t>
        <a:bodyPr/>
        <a:lstStyle/>
        <a:p>
          <a:r>
            <a:rPr lang="en-US" b="1" dirty="0">
              <a:latin typeface="Playfair Display" panose="00000500000000000000" pitchFamily="2" charset="0"/>
            </a:rPr>
            <a:t>Founding of AI as an academic discipline.</a:t>
          </a:r>
        </a:p>
      </dgm:t>
    </dgm:pt>
    <dgm:pt modelId="{132C3819-FEDA-48F5-9595-88804C79A04E}" type="parTrans" cxnId="{92A9F9E1-0013-476A-A1D6-1653B4385B6A}">
      <dgm:prSet/>
      <dgm:spPr/>
      <dgm:t>
        <a:bodyPr/>
        <a:lstStyle/>
        <a:p>
          <a:endParaRPr lang="en-US"/>
        </a:p>
      </dgm:t>
    </dgm:pt>
    <dgm:pt modelId="{0A97301A-3DEF-44D2-9B4D-FDDB9790D3FA}" type="sibTrans" cxnId="{92A9F9E1-0013-476A-A1D6-1653B4385B6A}">
      <dgm:prSet/>
      <dgm:spPr/>
      <dgm:t>
        <a:bodyPr/>
        <a:lstStyle/>
        <a:p>
          <a:endParaRPr lang="en-US"/>
        </a:p>
      </dgm:t>
    </dgm:pt>
    <dgm:pt modelId="{96AD2763-1AC6-432D-AF99-E2D7834C268F}">
      <dgm:prSet custT="1"/>
      <dgm:spPr/>
      <dgm:t>
        <a:bodyPr/>
        <a:lstStyle/>
        <a:p>
          <a:pPr>
            <a:defRPr b="1"/>
          </a:pPr>
          <a:r>
            <a:rPr lang="en-US" sz="2000" dirty="0">
              <a:latin typeface="Playfair Display" panose="00000500000000000000" pitchFamily="2" charset="0"/>
            </a:rPr>
            <a:t>Early </a:t>
          </a:r>
          <a:r>
            <a:rPr lang="en-US" sz="2800" dirty="0">
              <a:latin typeface="Playfair Display" panose="00000500000000000000" pitchFamily="2" charset="0"/>
            </a:rPr>
            <a:t>2000</a:t>
          </a:r>
          <a:r>
            <a:rPr lang="en-US" sz="2000" dirty="0">
              <a:latin typeface="Playfair Display" panose="00000500000000000000" pitchFamily="2" charset="0"/>
            </a:rPr>
            <a:t>s</a:t>
          </a:r>
        </a:p>
      </dgm:t>
    </dgm:pt>
    <dgm:pt modelId="{AF83851E-0FDA-4B87-A22B-6F7A4948A33F}" type="parTrans" cxnId="{6427096A-B75D-45EF-A728-E708A2A767B9}">
      <dgm:prSet/>
      <dgm:spPr/>
      <dgm:t>
        <a:bodyPr/>
        <a:lstStyle/>
        <a:p>
          <a:endParaRPr lang="en-US"/>
        </a:p>
      </dgm:t>
    </dgm:pt>
    <dgm:pt modelId="{5DDD16E7-921D-4F1B-8636-A124760F30B3}" type="sibTrans" cxnId="{6427096A-B75D-45EF-A728-E708A2A767B9}">
      <dgm:prSet/>
      <dgm:spPr/>
      <dgm:t>
        <a:bodyPr/>
        <a:lstStyle/>
        <a:p>
          <a:endParaRPr lang="en-US"/>
        </a:p>
      </dgm:t>
    </dgm:pt>
    <dgm:pt modelId="{DA9BCBD7-7C89-4757-BB8B-3B5E0DE2620C}">
      <dgm:prSet/>
      <dgm:spPr/>
      <dgm:t>
        <a:bodyPr/>
        <a:lstStyle/>
        <a:p>
          <a:pPr>
            <a:lnSpc>
              <a:spcPct val="100000"/>
            </a:lnSpc>
          </a:pPr>
          <a:r>
            <a:rPr lang="en-US" b="1" dirty="0">
              <a:latin typeface="Playfair Display" panose="00000500000000000000" pitchFamily="2" charset="0"/>
            </a:rPr>
            <a:t>Emergence of Deep Learning &amp; Natural Language Processing (NLP).</a:t>
          </a:r>
        </a:p>
      </dgm:t>
    </dgm:pt>
    <dgm:pt modelId="{4518F655-45B9-4ED1-9357-FB5B53E8A397}" type="parTrans" cxnId="{8429E6B3-702A-418C-BB38-FD7E7D78FC5F}">
      <dgm:prSet/>
      <dgm:spPr/>
      <dgm:t>
        <a:bodyPr/>
        <a:lstStyle/>
        <a:p>
          <a:endParaRPr lang="en-US"/>
        </a:p>
      </dgm:t>
    </dgm:pt>
    <dgm:pt modelId="{AC890AF3-591D-4636-9B7B-5A97BA0421A7}" type="sibTrans" cxnId="{8429E6B3-702A-418C-BB38-FD7E7D78FC5F}">
      <dgm:prSet/>
      <dgm:spPr/>
      <dgm:t>
        <a:bodyPr/>
        <a:lstStyle/>
        <a:p>
          <a:endParaRPr lang="en-US"/>
        </a:p>
      </dgm:t>
    </dgm:pt>
    <dgm:pt modelId="{DC4421FD-3E97-4299-9D43-289B26DB59DA}">
      <dgm:prSet custT="1"/>
      <dgm:spPr/>
      <dgm:t>
        <a:bodyPr/>
        <a:lstStyle/>
        <a:p>
          <a:pPr>
            <a:defRPr b="1"/>
          </a:pPr>
          <a:r>
            <a:rPr lang="en-US" sz="2800" dirty="0">
              <a:latin typeface="Playfair Display" panose="00000500000000000000" pitchFamily="2" charset="0"/>
            </a:rPr>
            <a:t>2014</a:t>
          </a:r>
        </a:p>
      </dgm:t>
    </dgm:pt>
    <dgm:pt modelId="{B1B20C94-C52F-4819-8F42-05D301DF3A7E}" type="parTrans" cxnId="{E34F4790-A2B8-4A56-B6AE-BC6C699DE7DE}">
      <dgm:prSet/>
      <dgm:spPr/>
      <dgm:t>
        <a:bodyPr/>
        <a:lstStyle/>
        <a:p>
          <a:endParaRPr lang="en-US"/>
        </a:p>
      </dgm:t>
    </dgm:pt>
    <dgm:pt modelId="{48522294-752B-4EB2-82AB-B52DD666E3F2}" type="sibTrans" cxnId="{E34F4790-A2B8-4A56-B6AE-BC6C699DE7DE}">
      <dgm:prSet/>
      <dgm:spPr/>
      <dgm:t>
        <a:bodyPr/>
        <a:lstStyle/>
        <a:p>
          <a:endParaRPr lang="en-US"/>
        </a:p>
      </dgm:t>
    </dgm:pt>
    <dgm:pt modelId="{7065C11D-D6B1-472C-AE6B-EF34EF0EE59A}">
      <dgm:prSet/>
      <dgm:spPr/>
      <dgm:t>
        <a:bodyPr/>
        <a:lstStyle/>
        <a:p>
          <a:pPr>
            <a:lnSpc>
              <a:spcPct val="100000"/>
            </a:lnSpc>
          </a:pPr>
          <a:r>
            <a:rPr lang="en-US" b="1" dirty="0">
              <a:latin typeface="Playfair Display" panose="00000500000000000000" pitchFamily="2" charset="0"/>
            </a:rPr>
            <a:t>First practical Deep Neural Networks capable of learning generative models.</a:t>
          </a:r>
        </a:p>
      </dgm:t>
    </dgm:pt>
    <dgm:pt modelId="{FFFF73EF-B33E-4523-8408-565FF4898CF1}" type="parTrans" cxnId="{E7FB1376-4278-4B4D-80E5-DD9A41EDF1D8}">
      <dgm:prSet/>
      <dgm:spPr/>
      <dgm:t>
        <a:bodyPr/>
        <a:lstStyle/>
        <a:p>
          <a:endParaRPr lang="en-US"/>
        </a:p>
      </dgm:t>
    </dgm:pt>
    <dgm:pt modelId="{612C5871-36ED-485D-B7DC-C6315B71CCA0}" type="sibTrans" cxnId="{E7FB1376-4278-4B4D-80E5-DD9A41EDF1D8}">
      <dgm:prSet/>
      <dgm:spPr/>
      <dgm:t>
        <a:bodyPr/>
        <a:lstStyle/>
        <a:p>
          <a:endParaRPr lang="en-US"/>
        </a:p>
      </dgm:t>
    </dgm:pt>
    <dgm:pt modelId="{A2EA870E-DF77-43D2-85A3-C50DA271322A}">
      <dgm:prSet custT="1"/>
      <dgm:spPr/>
      <dgm:t>
        <a:bodyPr/>
        <a:lstStyle/>
        <a:p>
          <a:pPr>
            <a:defRPr b="1"/>
          </a:pPr>
          <a:r>
            <a:rPr lang="en-US" sz="2800" dirty="0">
              <a:latin typeface="Playfair Display" panose="00000500000000000000" pitchFamily="2" charset="0"/>
            </a:rPr>
            <a:t>2017</a:t>
          </a:r>
        </a:p>
      </dgm:t>
    </dgm:pt>
    <dgm:pt modelId="{52F6AE06-CAD5-450D-A4AF-D27C9EAEC7BF}" type="parTrans" cxnId="{E2AD2204-DB64-4EC3-B240-7BD85CC9BB96}">
      <dgm:prSet/>
      <dgm:spPr/>
      <dgm:t>
        <a:bodyPr/>
        <a:lstStyle/>
        <a:p>
          <a:endParaRPr lang="en-US"/>
        </a:p>
      </dgm:t>
    </dgm:pt>
    <dgm:pt modelId="{8AA630CF-8E95-4A2F-A0FC-00898EBCAAAE}" type="sibTrans" cxnId="{E2AD2204-DB64-4EC3-B240-7BD85CC9BB96}">
      <dgm:prSet/>
      <dgm:spPr/>
      <dgm:t>
        <a:bodyPr/>
        <a:lstStyle/>
        <a:p>
          <a:endParaRPr lang="en-US"/>
        </a:p>
      </dgm:t>
    </dgm:pt>
    <dgm:pt modelId="{8A27D747-D1EB-4D7D-9985-35FD905BEF59}">
      <dgm:prSet/>
      <dgm:spPr/>
      <dgm:t>
        <a:bodyPr/>
        <a:lstStyle/>
        <a:p>
          <a:pPr>
            <a:lnSpc>
              <a:spcPct val="100000"/>
            </a:lnSpc>
          </a:pPr>
          <a:r>
            <a:rPr lang="en-US" b="1" dirty="0">
              <a:latin typeface="Playfair Display" panose="00000500000000000000" pitchFamily="2" charset="0"/>
            </a:rPr>
            <a:t>The Transformer network enables advancements in generative models.</a:t>
          </a:r>
        </a:p>
      </dgm:t>
    </dgm:pt>
    <dgm:pt modelId="{C43EC964-158C-4939-BFAA-A4882A6BBB98}" type="parTrans" cxnId="{15E0A352-FECE-47CD-ABEA-586CF000026A}">
      <dgm:prSet/>
      <dgm:spPr/>
      <dgm:t>
        <a:bodyPr/>
        <a:lstStyle/>
        <a:p>
          <a:endParaRPr lang="en-US"/>
        </a:p>
      </dgm:t>
    </dgm:pt>
    <dgm:pt modelId="{0A0D4068-4C9A-4280-86C0-2DE008B1EAAE}" type="sibTrans" cxnId="{15E0A352-FECE-47CD-ABEA-586CF000026A}">
      <dgm:prSet/>
      <dgm:spPr/>
      <dgm:t>
        <a:bodyPr/>
        <a:lstStyle/>
        <a:p>
          <a:endParaRPr lang="en-US"/>
        </a:p>
      </dgm:t>
    </dgm:pt>
    <dgm:pt modelId="{8537F2B5-BFDA-458A-BA1A-7AE4166CD64D}">
      <dgm:prSet custT="1"/>
      <dgm:spPr/>
      <dgm:t>
        <a:bodyPr/>
        <a:lstStyle/>
        <a:p>
          <a:pPr>
            <a:defRPr b="1"/>
          </a:pPr>
          <a:r>
            <a:rPr lang="en-US" sz="2800" dirty="0">
              <a:latin typeface="Playfair Display" panose="00000500000000000000" pitchFamily="2" charset="0"/>
            </a:rPr>
            <a:t>2018</a:t>
          </a:r>
        </a:p>
      </dgm:t>
    </dgm:pt>
    <dgm:pt modelId="{DDA64F2A-B307-40F3-94D6-17A27A5C9558}" type="parTrans" cxnId="{F8317A62-8873-457C-A628-81C10386E5A3}">
      <dgm:prSet/>
      <dgm:spPr/>
      <dgm:t>
        <a:bodyPr/>
        <a:lstStyle/>
        <a:p>
          <a:endParaRPr lang="en-US"/>
        </a:p>
      </dgm:t>
    </dgm:pt>
    <dgm:pt modelId="{E3B9984F-2216-4089-ACE8-8718CF6AA3D5}" type="sibTrans" cxnId="{F8317A62-8873-457C-A628-81C10386E5A3}">
      <dgm:prSet/>
      <dgm:spPr/>
      <dgm:t>
        <a:bodyPr/>
        <a:lstStyle/>
        <a:p>
          <a:endParaRPr lang="en-US"/>
        </a:p>
      </dgm:t>
    </dgm:pt>
    <dgm:pt modelId="{D7438114-7A77-47BA-9187-764EF2FF5CC2}">
      <dgm:prSet/>
      <dgm:spPr/>
      <dgm:t>
        <a:bodyPr/>
        <a:lstStyle/>
        <a:p>
          <a:pPr>
            <a:lnSpc>
              <a:spcPct val="100000"/>
            </a:lnSpc>
          </a:pPr>
          <a:r>
            <a:rPr lang="en-US" b="1" dirty="0">
              <a:latin typeface="Playfair Display" panose="00000500000000000000" pitchFamily="2" charset="0"/>
            </a:rPr>
            <a:t>The first Generative Pre-trained Transformer (GPT), known as GPT-1</a:t>
          </a:r>
        </a:p>
      </dgm:t>
    </dgm:pt>
    <dgm:pt modelId="{A45A011A-B75C-4F06-ABCE-CB3F7E0E8B4E}" type="parTrans" cxnId="{037AA16F-A61E-4E54-B81D-BAD5C2B6C3CD}">
      <dgm:prSet/>
      <dgm:spPr/>
      <dgm:t>
        <a:bodyPr/>
        <a:lstStyle/>
        <a:p>
          <a:endParaRPr lang="en-US"/>
        </a:p>
      </dgm:t>
    </dgm:pt>
    <dgm:pt modelId="{8E25779C-EFFB-409F-BE06-47B2FA7F7B08}" type="sibTrans" cxnId="{037AA16F-A61E-4E54-B81D-BAD5C2B6C3CD}">
      <dgm:prSet/>
      <dgm:spPr/>
      <dgm:t>
        <a:bodyPr/>
        <a:lstStyle/>
        <a:p>
          <a:endParaRPr lang="en-US"/>
        </a:p>
      </dgm:t>
    </dgm:pt>
    <dgm:pt modelId="{B9CA4655-7496-4B84-B0B9-ABB7E9D6B287}">
      <dgm:prSet custT="1"/>
      <dgm:spPr/>
      <dgm:t>
        <a:bodyPr/>
        <a:lstStyle/>
        <a:p>
          <a:pPr>
            <a:defRPr b="1"/>
          </a:pPr>
          <a:r>
            <a:rPr lang="en-US" sz="2800" dirty="0">
              <a:latin typeface="Playfair Display" panose="00000500000000000000" pitchFamily="2" charset="0"/>
            </a:rPr>
            <a:t>2019</a:t>
          </a:r>
        </a:p>
      </dgm:t>
    </dgm:pt>
    <dgm:pt modelId="{EA869C3A-7EBF-4875-BAA0-0D420544E52B}" type="parTrans" cxnId="{AEAE551A-5903-43C2-BD07-1E85A1E86C31}">
      <dgm:prSet/>
      <dgm:spPr/>
      <dgm:t>
        <a:bodyPr/>
        <a:lstStyle/>
        <a:p>
          <a:endParaRPr lang="en-US"/>
        </a:p>
      </dgm:t>
    </dgm:pt>
    <dgm:pt modelId="{78A05B34-D071-44BF-9FD7-29B1C910E084}" type="sibTrans" cxnId="{AEAE551A-5903-43C2-BD07-1E85A1E86C31}">
      <dgm:prSet/>
      <dgm:spPr/>
      <dgm:t>
        <a:bodyPr/>
        <a:lstStyle/>
        <a:p>
          <a:endParaRPr lang="en-US"/>
        </a:p>
      </dgm:t>
    </dgm:pt>
    <dgm:pt modelId="{9D9496E5-8154-4B16-ADAA-97D643AFDF3F}">
      <dgm:prSet/>
      <dgm:spPr/>
      <dgm:t>
        <a:bodyPr/>
        <a:lstStyle/>
        <a:p>
          <a:pPr>
            <a:lnSpc>
              <a:spcPct val="100000"/>
            </a:lnSpc>
          </a:pPr>
          <a:r>
            <a:rPr lang="en-US" b="1" dirty="0">
              <a:latin typeface="Playfair Display" panose="00000500000000000000" pitchFamily="2" charset="0"/>
            </a:rPr>
            <a:t>Followed by GPT-2 which uses a Foundation Model.</a:t>
          </a:r>
        </a:p>
      </dgm:t>
    </dgm:pt>
    <dgm:pt modelId="{DA571D47-0769-496D-AC5F-64E4EE9A690F}" type="parTrans" cxnId="{3B311B52-D1A5-4384-8FD2-3742B27D06EF}">
      <dgm:prSet/>
      <dgm:spPr/>
      <dgm:t>
        <a:bodyPr/>
        <a:lstStyle/>
        <a:p>
          <a:endParaRPr lang="en-US"/>
        </a:p>
      </dgm:t>
    </dgm:pt>
    <dgm:pt modelId="{0BDE8D0B-A415-4FE6-89C6-2E05527CC850}" type="sibTrans" cxnId="{3B311B52-D1A5-4384-8FD2-3742B27D06EF}">
      <dgm:prSet/>
      <dgm:spPr/>
      <dgm:t>
        <a:bodyPr/>
        <a:lstStyle/>
        <a:p>
          <a:endParaRPr lang="en-US"/>
        </a:p>
      </dgm:t>
    </dgm:pt>
    <dgm:pt modelId="{B287491A-0219-4368-999A-9794493806AE}">
      <dgm:prSet custT="1"/>
      <dgm:spPr/>
      <dgm:t>
        <a:bodyPr/>
        <a:lstStyle/>
        <a:p>
          <a:pPr>
            <a:defRPr b="1"/>
          </a:pPr>
          <a:r>
            <a:rPr lang="en-US" sz="2800" dirty="0">
              <a:latin typeface="Playfair Display" panose="00000500000000000000" pitchFamily="2" charset="0"/>
            </a:rPr>
            <a:t>2021</a:t>
          </a:r>
        </a:p>
      </dgm:t>
    </dgm:pt>
    <dgm:pt modelId="{B55CA38A-ABA8-4741-A654-6E7143C1EBBF}" type="parTrans" cxnId="{25E3155A-2229-4CB9-9A77-257788B3C31D}">
      <dgm:prSet/>
      <dgm:spPr/>
      <dgm:t>
        <a:bodyPr/>
        <a:lstStyle/>
        <a:p>
          <a:endParaRPr lang="en-US"/>
        </a:p>
      </dgm:t>
    </dgm:pt>
    <dgm:pt modelId="{950E9BF6-7CC1-43C0-8B00-4E7F70D84D06}" type="sibTrans" cxnId="{25E3155A-2229-4CB9-9A77-257788B3C31D}">
      <dgm:prSet/>
      <dgm:spPr/>
      <dgm:t>
        <a:bodyPr/>
        <a:lstStyle/>
        <a:p>
          <a:endParaRPr lang="en-US"/>
        </a:p>
      </dgm:t>
    </dgm:pt>
    <dgm:pt modelId="{46FCD8A5-EE46-48B6-88C5-4ABA8263489C}">
      <dgm:prSet/>
      <dgm:spPr/>
      <dgm:t>
        <a:bodyPr/>
        <a:lstStyle/>
        <a:p>
          <a:pPr>
            <a:lnSpc>
              <a:spcPct val="100000"/>
            </a:lnSpc>
          </a:pPr>
          <a:r>
            <a:rPr lang="en-US" b="1" dirty="0">
              <a:latin typeface="Playfair Display" panose="00000500000000000000" pitchFamily="2" charset="0"/>
            </a:rPr>
            <a:t>Release of DALL-E and high-quality AI art from natural language prompts.</a:t>
          </a:r>
        </a:p>
      </dgm:t>
    </dgm:pt>
    <dgm:pt modelId="{7DBCD6AB-94A8-40BD-B074-4EC0371F3ECD}" type="parTrans" cxnId="{F43B5F7B-78A2-41DD-B35B-BBB87AF1A6E1}">
      <dgm:prSet/>
      <dgm:spPr/>
      <dgm:t>
        <a:bodyPr/>
        <a:lstStyle/>
        <a:p>
          <a:endParaRPr lang="en-US"/>
        </a:p>
      </dgm:t>
    </dgm:pt>
    <dgm:pt modelId="{E91F049E-C7D2-4ACF-8DFC-D3FA846145DA}" type="sibTrans" cxnId="{F43B5F7B-78A2-41DD-B35B-BBB87AF1A6E1}">
      <dgm:prSet/>
      <dgm:spPr/>
      <dgm:t>
        <a:bodyPr/>
        <a:lstStyle/>
        <a:p>
          <a:endParaRPr lang="en-US"/>
        </a:p>
      </dgm:t>
    </dgm:pt>
    <dgm:pt modelId="{03885BA7-F39C-4758-9055-B44F0E50CA80}">
      <dgm:prSet custT="1"/>
      <dgm:spPr/>
      <dgm:t>
        <a:bodyPr/>
        <a:lstStyle/>
        <a:p>
          <a:pPr>
            <a:defRPr b="1"/>
          </a:pPr>
          <a:r>
            <a:rPr lang="en-US" sz="2800" dirty="0">
              <a:latin typeface="Playfair Display" panose="00000500000000000000" pitchFamily="2" charset="0"/>
            </a:rPr>
            <a:t>2023</a:t>
          </a:r>
        </a:p>
      </dgm:t>
    </dgm:pt>
    <dgm:pt modelId="{D8C4F471-3CE8-4A57-AC13-654719CF2CB6}" type="parTrans" cxnId="{A11F3915-F6AE-4D2F-A037-BA4F1CED1855}">
      <dgm:prSet/>
      <dgm:spPr/>
      <dgm:t>
        <a:bodyPr/>
        <a:lstStyle/>
        <a:p>
          <a:endParaRPr lang="en-US"/>
        </a:p>
      </dgm:t>
    </dgm:pt>
    <dgm:pt modelId="{EEC2A384-413B-4838-86C5-1AC14E31B7BD}" type="sibTrans" cxnId="{A11F3915-F6AE-4D2F-A037-BA4F1CED1855}">
      <dgm:prSet/>
      <dgm:spPr/>
      <dgm:t>
        <a:bodyPr/>
        <a:lstStyle/>
        <a:p>
          <a:endParaRPr lang="en-US"/>
        </a:p>
      </dgm:t>
    </dgm:pt>
    <dgm:pt modelId="{ABC1F791-04A8-46CF-9F57-85CA8855D638}">
      <dgm:prSet/>
      <dgm:spPr/>
      <dgm:t>
        <a:bodyPr/>
        <a:lstStyle/>
        <a:p>
          <a:r>
            <a:rPr lang="en-US" b="1" dirty="0">
              <a:latin typeface="Playfair Display" panose="00000500000000000000" pitchFamily="2" charset="0"/>
            </a:rPr>
            <a:t>GPT-4 released.</a:t>
          </a:r>
        </a:p>
      </dgm:t>
    </dgm:pt>
    <dgm:pt modelId="{F7B8BFA8-96DE-4508-B7B7-76BF2CDE939C}" type="parTrans" cxnId="{6FD9181A-057B-4369-8A61-A621C0EFC38A}">
      <dgm:prSet/>
      <dgm:spPr/>
      <dgm:t>
        <a:bodyPr/>
        <a:lstStyle/>
        <a:p>
          <a:endParaRPr lang="en-US"/>
        </a:p>
      </dgm:t>
    </dgm:pt>
    <dgm:pt modelId="{370DBDDE-6365-4FA6-8A5F-F0A5E2945524}" type="sibTrans" cxnId="{6FD9181A-057B-4369-8A61-A621C0EFC38A}">
      <dgm:prSet/>
      <dgm:spPr/>
      <dgm:t>
        <a:bodyPr/>
        <a:lstStyle/>
        <a:p>
          <a:endParaRPr lang="en-US"/>
        </a:p>
      </dgm:t>
    </dgm:pt>
    <dgm:pt modelId="{0CDA8BD8-E86E-4D5F-9E3A-8437ED98150A}" type="pres">
      <dgm:prSet presAssocID="{AECB2AF5-58AF-44F9-A4E5-E16A13C0E49A}" presName="root" presStyleCnt="0">
        <dgm:presLayoutVars>
          <dgm:chMax/>
          <dgm:chPref/>
          <dgm:animLvl val="lvl"/>
        </dgm:presLayoutVars>
      </dgm:prSet>
      <dgm:spPr/>
    </dgm:pt>
    <dgm:pt modelId="{D75C3FFD-0882-40E2-8CFD-26D6B1F66F38}" type="pres">
      <dgm:prSet presAssocID="{AECB2AF5-58AF-44F9-A4E5-E16A13C0E49A}" presName="divider" presStyleLbl="node1" presStyleIdx="0" presStyleCnt="1" custLinFactNeighborY="7127"/>
      <dgm:spPr/>
    </dgm:pt>
    <dgm:pt modelId="{45C7AAF9-D360-4214-9130-AD4C60119B78}" type="pres">
      <dgm:prSet presAssocID="{AECB2AF5-58AF-44F9-A4E5-E16A13C0E49A}" presName="nodes" presStyleCnt="0">
        <dgm:presLayoutVars>
          <dgm:chMax/>
          <dgm:chPref/>
          <dgm:animLvl val="lvl"/>
        </dgm:presLayoutVars>
      </dgm:prSet>
      <dgm:spPr/>
    </dgm:pt>
    <dgm:pt modelId="{254B1C57-3C9F-45CA-A4A1-CC8C164DBC99}" type="pres">
      <dgm:prSet presAssocID="{63E3377A-0026-4FE7-84E8-D69F886D36DB}" presName="composite" presStyleCnt="0"/>
      <dgm:spPr/>
    </dgm:pt>
    <dgm:pt modelId="{8C13F5C9-445D-47D7-8A3D-D77DB9986A1B}" type="pres">
      <dgm:prSet presAssocID="{63E3377A-0026-4FE7-84E8-D69F886D36DB}" presName="L1TextContainer" presStyleLbl="revTx" presStyleIdx="0" presStyleCnt="8">
        <dgm:presLayoutVars>
          <dgm:chMax val="1"/>
          <dgm:chPref val="1"/>
          <dgm:bulletEnabled val="1"/>
        </dgm:presLayoutVars>
      </dgm:prSet>
      <dgm:spPr/>
    </dgm:pt>
    <dgm:pt modelId="{341D23AB-BE91-42F9-A317-5CF78E9D31A7}" type="pres">
      <dgm:prSet presAssocID="{63E3377A-0026-4FE7-84E8-D69F886D36DB}" presName="L2TextContainerWrapper" presStyleCnt="0">
        <dgm:presLayoutVars>
          <dgm:chMax val="0"/>
          <dgm:chPref val="0"/>
          <dgm:bulletEnabled val="1"/>
        </dgm:presLayoutVars>
      </dgm:prSet>
      <dgm:spPr/>
    </dgm:pt>
    <dgm:pt modelId="{2B0E6179-FFDF-4805-8776-486937222453}" type="pres">
      <dgm:prSet presAssocID="{63E3377A-0026-4FE7-84E8-D69F886D36DB}" presName="L2TextContainer" presStyleLbl="bgAccFollowNode1" presStyleIdx="0" presStyleCnt="8"/>
      <dgm:spPr/>
    </dgm:pt>
    <dgm:pt modelId="{49E411BF-7F21-46B5-80BF-B29F685C606F}" type="pres">
      <dgm:prSet presAssocID="{63E3377A-0026-4FE7-84E8-D69F886D36DB}" presName="FlexibleEmptyPlaceHolder" presStyleCnt="0"/>
      <dgm:spPr/>
    </dgm:pt>
    <dgm:pt modelId="{4468D36D-68EA-48B3-B03E-1DFDDCC79678}" type="pres">
      <dgm:prSet presAssocID="{63E3377A-0026-4FE7-84E8-D69F886D36DB}"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7BD789E-9105-4344-8A71-9A8798689714}" type="pres">
      <dgm:prSet presAssocID="{63E3377A-0026-4FE7-84E8-D69F886D36DB}" presName="ConnectorPoint" presStyleLbl="fgAcc1" presStyleIdx="0" presStyleCnt="8"/>
      <dgm:spPr>
        <a:solidFill>
          <a:schemeClr val="lt1">
            <a:alpha val="90000"/>
            <a:hueOff val="0"/>
            <a:satOff val="0"/>
            <a:lumOff val="0"/>
            <a:alphaOff val="0"/>
          </a:schemeClr>
        </a:solidFill>
        <a:ln w="25400" cap="flat" cmpd="sng" algn="ctr">
          <a:noFill/>
          <a:prstDash val="solid"/>
        </a:ln>
        <a:effectLst/>
      </dgm:spPr>
    </dgm:pt>
    <dgm:pt modelId="{D005E177-6D9F-482F-8B3C-B91DD2751657}" type="pres">
      <dgm:prSet presAssocID="{63E3377A-0026-4FE7-84E8-D69F886D36DB}" presName="EmptyPlaceHolder" presStyleCnt="0"/>
      <dgm:spPr/>
    </dgm:pt>
    <dgm:pt modelId="{55C0849C-1538-47F2-87D0-29297CB44509}" type="pres">
      <dgm:prSet presAssocID="{DEDEB497-7F8A-4D20-963F-5A0557F84A09}" presName="spaceBetweenRectangles" presStyleCnt="0"/>
      <dgm:spPr/>
    </dgm:pt>
    <dgm:pt modelId="{EB6546FC-B4B7-447F-8782-BDC0C1DF596C}" type="pres">
      <dgm:prSet presAssocID="{96AD2763-1AC6-432D-AF99-E2D7834C268F}" presName="composite" presStyleCnt="0"/>
      <dgm:spPr/>
    </dgm:pt>
    <dgm:pt modelId="{561D8603-2485-49A1-BD88-7F92FC05D2A8}" type="pres">
      <dgm:prSet presAssocID="{96AD2763-1AC6-432D-AF99-E2D7834C268F}" presName="L1TextContainer" presStyleLbl="revTx" presStyleIdx="1" presStyleCnt="8">
        <dgm:presLayoutVars>
          <dgm:chMax val="1"/>
          <dgm:chPref val="1"/>
          <dgm:bulletEnabled val="1"/>
        </dgm:presLayoutVars>
      </dgm:prSet>
      <dgm:spPr/>
    </dgm:pt>
    <dgm:pt modelId="{4E7F6BF5-25E4-4A9C-AAE4-BB760B0F59E5}" type="pres">
      <dgm:prSet presAssocID="{96AD2763-1AC6-432D-AF99-E2D7834C268F}" presName="L2TextContainerWrapper" presStyleCnt="0">
        <dgm:presLayoutVars>
          <dgm:chMax val="0"/>
          <dgm:chPref val="0"/>
          <dgm:bulletEnabled val="1"/>
        </dgm:presLayoutVars>
      </dgm:prSet>
      <dgm:spPr/>
    </dgm:pt>
    <dgm:pt modelId="{DA9D772F-4EF5-48FF-9B23-6BAAC1D0A278}" type="pres">
      <dgm:prSet presAssocID="{96AD2763-1AC6-432D-AF99-E2D7834C268F}" presName="L2TextContainer" presStyleLbl="bgAccFollowNode1" presStyleIdx="1" presStyleCnt="8"/>
      <dgm:spPr/>
    </dgm:pt>
    <dgm:pt modelId="{B3DBC66D-4220-412E-A1F4-E48057EF58DA}" type="pres">
      <dgm:prSet presAssocID="{96AD2763-1AC6-432D-AF99-E2D7834C268F}" presName="FlexibleEmptyPlaceHolder" presStyleCnt="0"/>
      <dgm:spPr/>
    </dgm:pt>
    <dgm:pt modelId="{1932FF93-37E2-428D-9D08-BF2476E52893}" type="pres">
      <dgm:prSet presAssocID="{96AD2763-1AC6-432D-AF99-E2D7834C268F}" presName="ConnectLine" presStyleLbl="alignNode1" presStyleIdx="1"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CDC7BCC2-A1BA-4D87-B868-E56B71D6721D}" type="pres">
      <dgm:prSet presAssocID="{96AD2763-1AC6-432D-AF99-E2D7834C268F}" presName="ConnectorPoint" presStyleLbl="fgAcc1" presStyleIdx="1" presStyleCnt="8"/>
      <dgm:spPr>
        <a:solidFill>
          <a:schemeClr val="lt1">
            <a:alpha val="90000"/>
            <a:hueOff val="0"/>
            <a:satOff val="0"/>
            <a:lumOff val="0"/>
            <a:alphaOff val="0"/>
          </a:schemeClr>
        </a:solidFill>
        <a:ln w="25400" cap="flat" cmpd="sng" algn="ctr">
          <a:noFill/>
          <a:prstDash val="solid"/>
        </a:ln>
        <a:effectLst/>
      </dgm:spPr>
    </dgm:pt>
    <dgm:pt modelId="{CBDAEC77-A4F4-4C6E-9C9B-7531589FF42A}" type="pres">
      <dgm:prSet presAssocID="{96AD2763-1AC6-432D-AF99-E2D7834C268F}" presName="EmptyPlaceHolder" presStyleCnt="0"/>
      <dgm:spPr/>
    </dgm:pt>
    <dgm:pt modelId="{6527F1FA-B4DD-466B-A8EC-AB51A6E0AF7F}" type="pres">
      <dgm:prSet presAssocID="{5DDD16E7-921D-4F1B-8636-A124760F30B3}" presName="spaceBetweenRectangles" presStyleCnt="0"/>
      <dgm:spPr/>
    </dgm:pt>
    <dgm:pt modelId="{1C756D9F-2741-4209-B738-671A9F8C57C8}" type="pres">
      <dgm:prSet presAssocID="{DC4421FD-3E97-4299-9D43-289B26DB59DA}" presName="composite" presStyleCnt="0"/>
      <dgm:spPr/>
    </dgm:pt>
    <dgm:pt modelId="{8C40CB06-70E4-4B3A-9160-28F86047EC7F}" type="pres">
      <dgm:prSet presAssocID="{DC4421FD-3E97-4299-9D43-289B26DB59DA}" presName="L1TextContainer" presStyleLbl="revTx" presStyleIdx="2" presStyleCnt="8">
        <dgm:presLayoutVars>
          <dgm:chMax val="1"/>
          <dgm:chPref val="1"/>
          <dgm:bulletEnabled val="1"/>
        </dgm:presLayoutVars>
      </dgm:prSet>
      <dgm:spPr/>
    </dgm:pt>
    <dgm:pt modelId="{674B9397-CB52-43DB-A9D1-0B4409B39A52}" type="pres">
      <dgm:prSet presAssocID="{DC4421FD-3E97-4299-9D43-289B26DB59DA}" presName="L2TextContainerWrapper" presStyleCnt="0">
        <dgm:presLayoutVars>
          <dgm:chMax val="0"/>
          <dgm:chPref val="0"/>
          <dgm:bulletEnabled val="1"/>
        </dgm:presLayoutVars>
      </dgm:prSet>
      <dgm:spPr/>
    </dgm:pt>
    <dgm:pt modelId="{09E776F3-E56A-49C6-B552-95FC4A9AEB75}" type="pres">
      <dgm:prSet presAssocID="{DC4421FD-3E97-4299-9D43-289B26DB59DA}" presName="L2TextContainer" presStyleLbl="bgAccFollowNode1" presStyleIdx="2" presStyleCnt="8"/>
      <dgm:spPr/>
    </dgm:pt>
    <dgm:pt modelId="{BD454754-5007-4022-B9E1-3ADF6DE1956A}" type="pres">
      <dgm:prSet presAssocID="{DC4421FD-3E97-4299-9D43-289B26DB59DA}" presName="FlexibleEmptyPlaceHolder" presStyleCnt="0"/>
      <dgm:spPr/>
    </dgm:pt>
    <dgm:pt modelId="{86A0A532-8350-4AE9-8111-92163CFE419F}" type="pres">
      <dgm:prSet presAssocID="{DC4421FD-3E97-4299-9D43-289B26DB59DA}"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BB9C2675-D0BB-4360-85CF-7EF99293F770}" type="pres">
      <dgm:prSet presAssocID="{DC4421FD-3E97-4299-9D43-289B26DB59DA}" presName="ConnectorPoint" presStyleLbl="fgAcc1" presStyleIdx="2" presStyleCnt="8"/>
      <dgm:spPr>
        <a:solidFill>
          <a:schemeClr val="lt1">
            <a:alpha val="90000"/>
            <a:hueOff val="0"/>
            <a:satOff val="0"/>
            <a:lumOff val="0"/>
            <a:alphaOff val="0"/>
          </a:schemeClr>
        </a:solidFill>
        <a:ln w="25400" cap="flat" cmpd="sng" algn="ctr">
          <a:noFill/>
          <a:prstDash val="solid"/>
        </a:ln>
        <a:effectLst/>
      </dgm:spPr>
    </dgm:pt>
    <dgm:pt modelId="{869A11CA-0758-41B6-89CD-765149878A70}" type="pres">
      <dgm:prSet presAssocID="{DC4421FD-3E97-4299-9D43-289B26DB59DA}" presName="EmptyPlaceHolder" presStyleCnt="0"/>
      <dgm:spPr/>
    </dgm:pt>
    <dgm:pt modelId="{64EE2198-1D73-4D13-B379-AA1E338717FB}" type="pres">
      <dgm:prSet presAssocID="{48522294-752B-4EB2-82AB-B52DD666E3F2}" presName="spaceBetweenRectangles" presStyleCnt="0"/>
      <dgm:spPr/>
    </dgm:pt>
    <dgm:pt modelId="{6E30631B-F6F3-4AD0-8ACB-215666F1BC5C}" type="pres">
      <dgm:prSet presAssocID="{A2EA870E-DF77-43D2-85A3-C50DA271322A}" presName="composite" presStyleCnt="0"/>
      <dgm:spPr/>
    </dgm:pt>
    <dgm:pt modelId="{F70A24CF-E4CC-4938-A62C-9A93547C65B0}" type="pres">
      <dgm:prSet presAssocID="{A2EA870E-DF77-43D2-85A3-C50DA271322A}" presName="L1TextContainer" presStyleLbl="revTx" presStyleIdx="3" presStyleCnt="8">
        <dgm:presLayoutVars>
          <dgm:chMax val="1"/>
          <dgm:chPref val="1"/>
          <dgm:bulletEnabled val="1"/>
        </dgm:presLayoutVars>
      </dgm:prSet>
      <dgm:spPr/>
    </dgm:pt>
    <dgm:pt modelId="{68CDC700-8844-49AB-AE74-742D8C269486}" type="pres">
      <dgm:prSet presAssocID="{A2EA870E-DF77-43D2-85A3-C50DA271322A}" presName="L2TextContainerWrapper" presStyleCnt="0">
        <dgm:presLayoutVars>
          <dgm:chMax val="0"/>
          <dgm:chPref val="0"/>
          <dgm:bulletEnabled val="1"/>
        </dgm:presLayoutVars>
      </dgm:prSet>
      <dgm:spPr/>
    </dgm:pt>
    <dgm:pt modelId="{5A7D28FD-A324-4B97-8C24-C227A326B925}" type="pres">
      <dgm:prSet presAssocID="{A2EA870E-DF77-43D2-85A3-C50DA271322A}" presName="L2TextContainer" presStyleLbl="bgAccFollowNode1" presStyleIdx="3" presStyleCnt="8"/>
      <dgm:spPr/>
    </dgm:pt>
    <dgm:pt modelId="{E259E934-B5BC-440A-AEC4-D0C9F931CCCC}" type="pres">
      <dgm:prSet presAssocID="{A2EA870E-DF77-43D2-85A3-C50DA271322A}" presName="FlexibleEmptyPlaceHolder" presStyleCnt="0"/>
      <dgm:spPr/>
    </dgm:pt>
    <dgm:pt modelId="{F78019FE-BE85-489C-B569-36DE0738E56A}" type="pres">
      <dgm:prSet presAssocID="{A2EA870E-DF77-43D2-85A3-C50DA271322A}"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33ED5909-DC60-47AE-941B-539FB988018B}" type="pres">
      <dgm:prSet presAssocID="{A2EA870E-DF77-43D2-85A3-C50DA271322A}" presName="ConnectorPoint" presStyleLbl="fgAcc1" presStyleIdx="3" presStyleCnt="8"/>
      <dgm:spPr>
        <a:solidFill>
          <a:schemeClr val="lt1">
            <a:alpha val="90000"/>
            <a:hueOff val="0"/>
            <a:satOff val="0"/>
            <a:lumOff val="0"/>
            <a:alphaOff val="0"/>
          </a:schemeClr>
        </a:solidFill>
        <a:ln w="25400" cap="flat" cmpd="sng" algn="ctr">
          <a:noFill/>
          <a:prstDash val="solid"/>
        </a:ln>
        <a:effectLst/>
      </dgm:spPr>
    </dgm:pt>
    <dgm:pt modelId="{44F73827-0548-479F-9625-66E75788C5CF}" type="pres">
      <dgm:prSet presAssocID="{A2EA870E-DF77-43D2-85A3-C50DA271322A}" presName="EmptyPlaceHolder" presStyleCnt="0"/>
      <dgm:spPr/>
    </dgm:pt>
    <dgm:pt modelId="{4D2575E5-0013-4E4D-AFB6-2F8A9E68841B}" type="pres">
      <dgm:prSet presAssocID="{8AA630CF-8E95-4A2F-A0FC-00898EBCAAAE}" presName="spaceBetweenRectangles" presStyleCnt="0"/>
      <dgm:spPr/>
    </dgm:pt>
    <dgm:pt modelId="{6978F617-65B3-464B-9883-524E3356B4C5}" type="pres">
      <dgm:prSet presAssocID="{8537F2B5-BFDA-458A-BA1A-7AE4166CD64D}" presName="composite" presStyleCnt="0"/>
      <dgm:spPr/>
    </dgm:pt>
    <dgm:pt modelId="{E2B8E107-E49F-472B-B94E-BD34AB988E52}" type="pres">
      <dgm:prSet presAssocID="{8537F2B5-BFDA-458A-BA1A-7AE4166CD64D}" presName="L1TextContainer" presStyleLbl="revTx" presStyleIdx="4" presStyleCnt="8">
        <dgm:presLayoutVars>
          <dgm:chMax val="1"/>
          <dgm:chPref val="1"/>
          <dgm:bulletEnabled val="1"/>
        </dgm:presLayoutVars>
      </dgm:prSet>
      <dgm:spPr/>
    </dgm:pt>
    <dgm:pt modelId="{9DC18BA7-B670-4B27-AE32-89AA56B402E0}" type="pres">
      <dgm:prSet presAssocID="{8537F2B5-BFDA-458A-BA1A-7AE4166CD64D}" presName="L2TextContainerWrapper" presStyleCnt="0">
        <dgm:presLayoutVars>
          <dgm:chMax val="0"/>
          <dgm:chPref val="0"/>
          <dgm:bulletEnabled val="1"/>
        </dgm:presLayoutVars>
      </dgm:prSet>
      <dgm:spPr/>
    </dgm:pt>
    <dgm:pt modelId="{608DFBB9-22AE-44E9-B4C7-CCA9753CEE09}" type="pres">
      <dgm:prSet presAssocID="{8537F2B5-BFDA-458A-BA1A-7AE4166CD64D}" presName="L2TextContainer" presStyleLbl="bgAccFollowNode1" presStyleIdx="4" presStyleCnt="8" custScaleX="100741"/>
      <dgm:spPr/>
    </dgm:pt>
    <dgm:pt modelId="{A1C49295-CC85-4AD9-A75E-ED57BA899FA9}" type="pres">
      <dgm:prSet presAssocID="{8537F2B5-BFDA-458A-BA1A-7AE4166CD64D}" presName="FlexibleEmptyPlaceHolder" presStyleCnt="0"/>
      <dgm:spPr/>
    </dgm:pt>
    <dgm:pt modelId="{93278075-5450-4B77-887A-4155AAFD932E}" type="pres">
      <dgm:prSet presAssocID="{8537F2B5-BFDA-458A-BA1A-7AE4166CD64D}"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FF9F61C-1A50-4BF9-BA86-E0508A575D61}" type="pres">
      <dgm:prSet presAssocID="{8537F2B5-BFDA-458A-BA1A-7AE4166CD64D}" presName="ConnectorPoint" presStyleLbl="fgAcc1" presStyleIdx="4" presStyleCnt="8"/>
      <dgm:spPr>
        <a:solidFill>
          <a:schemeClr val="lt1">
            <a:alpha val="90000"/>
            <a:hueOff val="0"/>
            <a:satOff val="0"/>
            <a:lumOff val="0"/>
            <a:alphaOff val="0"/>
          </a:schemeClr>
        </a:solidFill>
        <a:ln w="25400" cap="flat" cmpd="sng" algn="ctr">
          <a:noFill/>
          <a:prstDash val="solid"/>
        </a:ln>
        <a:effectLst/>
      </dgm:spPr>
    </dgm:pt>
    <dgm:pt modelId="{C7C6E4EA-10E7-4595-8F53-56531962A767}" type="pres">
      <dgm:prSet presAssocID="{8537F2B5-BFDA-458A-BA1A-7AE4166CD64D}" presName="EmptyPlaceHolder" presStyleCnt="0"/>
      <dgm:spPr/>
    </dgm:pt>
    <dgm:pt modelId="{E7542DED-C981-4B7D-B421-77E7C166CBFA}" type="pres">
      <dgm:prSet presAssocID="{E3B9984F-2216-4089-ACE8-8718CF6AA3D5}" presName="spaceBetweenRectangles" presStyleCnt="0"/>
      <dgm:spPr/>
    </dgm:pt>
    <dgm:pt modelId="{A0FC399C-4DC6-40DC-A66D-134D659A224B}" type="pres">
      <dgm:prSet presAssocID="{B9CA4655-7496-4B84-B0B9-ABB7E9D6B287}" presName="composite" presStyleCnt="0"/>
      <dgm:spPr/>
    </dgm:pt>
    <dgm:pt modelId="{41E6FBA0-507B-476D-9A09-EA01482865BE}" type="pres">
      <dgm:prSet presAssocID="{B9CA4655-7496-4B84-B0B9-ABB7E9D6B287}" presName="L1TextContainer" presStyleLbl="revTx" presStyleIdx="5" presStyleCnt="8">
        <dgm:presLayoutVars>
          <dgm:chMax val="1"/>
          <dgm:chPref val="1"/>
          <dgm:bulletEnabled val="1"/>
        </dgm:presLayoutVars>
      </dgm:prSet>
      <dgm:spPr/>
    </dgm:pt>
    <dgm:pt modelId="{BA850CF1-37DC-4E28-B309-03B1DE2F426B}" type="pres">
      <dgm:prSet presAssocID="{B9CA4655-7496-4B84-B0B9-ABB7E9D6B287}" presName="L2TextContainerWrapper" presStyleCnt="0">
        <dgm:presLayoutVars>
          <dgm:chMax val="0"/>
          <dgm:chPref val="0"/>
          <dgm:bulletEnabled val="1"/>
        </dgm:presLayoutVars>
      </dgm:prSet>
      <dgm:spPr/>
    </dgm:pt>
    <dgm:pt modelId="{38974C7E-957C-4BB3-AFCC-76037E9638EE}" type="pres">
      <dgm:prSet presAssocID="{B9CA4655-7496-4B84-B0B9-ABB7E9D6B287}" presName="L2TextContainer" presStyleLbl="bgAccFollowNode1" presStyleIdx="5" presStyleCnt="8"/>
      <dgm:spPr/>
    </dgm:pt>
    <dgm:pt modelId="{C5CC1E07-F728-4A18-9E43-1E49640B227F}" type="pres">
      <dgm:prSet presAssocID="{B9CA4655-7496-4B84-B0B9-ABB7E9D6B287}" presName="FlexibleEmptyPlaceHolder" presStyleCnt="0"/>
      <dgm:spPr/>
    </dgm:pt>
    <dgm:pt modelId="{FAE87DFD-2370-4A57-B2AA-132371E9BD36}" type="pres">
      <dgm:prSet presAssocID="{B9CA4655-7496-4B84-B0B9-ABB7E9D6B287}"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7086E4D-0E29-4AF8-9279-4C8488DE0EF6}" type="pres">
      <dgm:prSet presAssocID="{B9CA4655-7496-4B84-B0B9-ABB7E9D6B287}" presName="ConnectorPoint" presStyleLbl="fgAcc1" presStyleIdx="5" presStyleCnt="8"/>
      <dgm:spPr>
        <a:solidFill>
          <a:schemeClr val="lt1">
            <a:alpha val="90000"/>
            <a:hueOff val="0"/>
            <a:satOff val="0"/>
            <a:lumOff val="0"/>
            <a:alphaOff val="0"/>
          </a:schemeClr>
        </a:solidFill>
        <a:ln w="25400" cap="flat" cmpd="sng" algn="ctr">
          <a:noFill/>
          <a:prstDash val="solid"/>
        </a:ln>
        <a:effectLst/>
      </dgm:spPr>
    </dgm:pt>
    <dgm:pt modelId="{68C5C9DF-D4A6-48FC-BBA6-E1A734B6FDCA}" type="pres">
      <dgm:prSet presAssocID="{B9CA4655-7496-4B84-B0B9-ABB7E9D6B287}" presName="EmptyPlaceHolder" presStyleCnt="0"/>
      <dgm:spPr/>
    </dgm:pt>
    <dgm:pt modelId="{20669E1F-76CE-4C27-915A-F6BE49394C29}" type="pres">
      <dgm:prSet presAssocID="{78A05B34-D071-44BF-9FD7-29B1C910E084}" presName="spaceBetweenRectangles" presStyleCnt="0"/>
      <dgm:spPr/>
    </dgm:pt>
    <dgm:pt modelId="{1C7ACADC-FC5B-4AED-9987-5CB12A026AA9}" type="pres">
      <dgm:prSet presAssocID="{B287491A-0219-4368-999A-9794493806AE}" presName="composite" presStyleCnt="0"/>
      <dgm:spPr/>
    </dgm:pt>
    <dgm:pt modelId="{8539CE89-5F42-496C-81AA-2D2DBBAF4A67}" type="pres">
      <dgm:prSet presAssocID="{B287491A-0219-4368-999A-9794493806AE}" presName="L1TextContainer" presStyleLbl="revTx" presStyleIdx="6" presStyleCnt="8">
        <dgm:presLayoutVars>
          <dgm:chMax val="1"/>
          <dgm:chPref val="1"/>
          <dgm:bulletEnabled val="1"/>
        </dgm:presLayoutVars>
      </dgm:prSet>
      <dgm:spPr/>
    </dgm:pt>
    <dgm:pt modelId="{A5757638-575C-4691-AB59-6A99D4781D8A}" type="pres">
      <dgm:prSet presAssocID="{B287491A-0219-4368-999A-9794493806AE}" presName="L2TextContainerWrapper" presStyleCnt="0">
        <dgm:presLayoutVars>
          <dgm:chMax val="0"/>
          <dgm:chPref val="0"/>
          <dgm:bulletEnabled val="1"/>
        </dgm:presLayoutVars>
      </dgm:prSet>
      <dgm:spPr/>
    </dgm:pt>
    <dgm:pt modelId="{CC13C5BC-FAC3-4CAC-9FC4-4A766936240B}" type="pres">
      <dgm:prSet presAssocID="{B287491A-0219-4368-999A-9794493806AE}" presName="L2TextContainer" presStyleLbl="bgAccFollowNode1" presStyleIdx="6" presStyleCnt="8" custScaleX="110232"/>
      <dgm:spPr/>
    </dgm:pt>
    <dgm:pt modelId="{3966FA37-05D0-4D4D-BD1D-60E1E950F38D}" type="pres">
      <dgm:prSet presAssocID="{B287491A-0219-4368-999A-9794493806AE}" presName="FlexibleEmptyPlaceHolder" presStyleCnt="0"/>
      <dgm:spPr/>
    </dgm:pt>
    <dgm:pt modelId="{CDDD7AD8-258A-49B3-AE15-166A9E7E8B42}" type="pres">
      <dgm:prSet presAssocID="{B287491A-0219-4368-999A-9794493806AE}"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569EE11-F0D5-4941-AD53-81D6B08F14B6}" type="pres">
      <dgm:prSet presAssocID="{B287491A-0219-4368-999A-9794493806AE}" presName="ConnectorPoint" presStyleLbl="fgAcc1" presStyleIdx="6" presStyleCnt="8"/>
      <dgm:spPr>
        <a:solidFill>
          <a:schemeClr val="lt1">
            <a:alpha val="90000"/>
            <a:hueOff val="0"/>
            <a:satOff val="0"/>
            <a:lumOff val="0"/>
            <a:alphaOff val="0"/>
          </a:schemeClr>
        </a:solidFill>
        <a:ln w="25400" cap="flat" cmpd="sng" algn="ctr">
          <a:noFill/>
          <a:prstDash val="solid"/>
        </a:ln>
        <a:effectLst/>
      </dgm:spPr>
    </dgm:pt>
    <dgm:pt modelId="{E5D81CD9-1196-46C0-B36F-FFB702C4797A}" type="pres">
      <dgm:prSet presAssocID="{B287491A-0219-4368-999A-9794493806AE}" presName="EmptyPlaceHolder" presStyleCnt="0"/>
      <dgm:spPr/>
    </dgm:pt>
    <dgm:pt modelId="{F55E0FF2-3FBE-46B7-B4AA-C37B6283A100}" type="pres">
      <dgm:prSet presAssocID="{950E9BF6-7CC1-43C0-8B00-4E7F70D84D06}" presName="spaceBetweenRectangles" presStyleCnt="0"/>
      <dgm:spPr/>
    </dgm:pt>
    <dgm:pt modelId="{7EBE9139-F7F1-4644-AA41-5EB7D0C671F7}" type="pres">
      <dgm:prSet presAssocID="{03885BA7-F39C-4758-9055-B44F0E50CA80}" presName="composite" presStyleCnt="0"/>
      <dgm:spPr/>
    </dgm:pt>
    <dgm:pt modelId="{D5964C61-18C3-43A3-8A66-CDE3EC9041EF}" type="pres">
      <dgm:prSet presAssocID="{03885BA7-F39C-4758-9055-B44F0E50CA80}" presName="L1TextContainer" presStyleLbl="revTx" presStyleIdx="7" presStyleCnt="8">
        <dgm:presLayoutVars>
          <dgm:chMax val="1"/>
          <dgm:chPref val="1"/>
          <dgm:bulletEnabled val="1"/>
        </dgm:presLayoutVars>
      </dgm:prSet>
      <dgm:spPr/>
    </dgm:pt>
    <dgm:pt modelId="{8A5575B3-BC79-4FCC-8A58-92CB958D3B9C}" type="pres">
      <dgm:prSet presAssocID="{03885BA7-F39C-4758-9055-B44F0E50CA80}" presName="L2TextContainerWrapper" presStyleCnt="0">
        <dgm:presLayoutVars>
          <dgm:chMax val="0"/>
          <dgm:chPref val="0"/>
          <dgm:bulletEnabled val="1"/>
        </dgm:presLayoutVars>
      </dgm:prSet>
      <dgm:spPr/>
    </dgm:pt>
    <dgm:pt modelId="{B1823BAB-B161-487F-921F-6BC12107FA36}" type="pres">
      <dgm:prSet presAssocID="{03885BA7-F39C-4758-9055-B44F0E50CA80}" presName="L2TextContainer" presStyleLbl="bgAccFollowNode1" presStyleIdx="7" presStyleCnt="8"/>
      <dgm:spPr/>
    </dgm:pt>
    <dgm:pt modelId="{E5353550-8667-4418-A136-413E60DBD919}" type="pres">
      <dgm:prSet presAssocID="{03885BA7-F39C-4758-9055-B44F0E50CA80}" presName="FlexibleEmptyPlaceHolder" presStyleCnt="0"/>
      <dgm:spPr/>
    </dgm:pt>
    <dgm:pt modelId="{454DC248-A358-490A-8F7B-D3CFF834390F}" type="pres">
      <dgm:prSet presAssocID="{03885BA7-F39C-4758-9055-B44F0E50CA80}"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DEA441B9-E2D9-494B-8B7F-9C874BC80CD0}" type="pres">
      <dgm:prSet presAssocID="{03885BA7-F39C-4758-9055-B44F0E50CA80}" presName="ConnectorPoint" presStyleLbl="fgAcc1" presStyleIdx="7" presStyleCnt="8"/>
      <dgm:spPr>
        <a:solidFill>
          <a:schemeClr val="lt1">
            <a:alpha val="90000"/>
            <a:hueOff val="0"/>
            <a:satOff val="0"/>
            <a:lumOff val="0"/>
            <a:alphaOff val="0"/>
          </a:schemeClr>
        </a:solidFill>
        <a:ln w="25400" cap="flat" cmpd="sng" algn="ctr">
          <a:noFill/>
          <a:prstDash val="solid"/>
        </a:ln>
        <a:effectLst/>
      </dgm:spPr>
    </dgm:pt>
    <dgm:pt modelId="{66C727F6-5EDC-4ACD-AB2A-675C3C92E70E}" type="pres">
      <dgm:prSet presAssocID="{03885BA7-F39C-4758-9055-B44F0E50CA80}" presName="EmptyPlaceHolder" presStyleCnt="0"/>
      <dgm:spPr/>
    </dgm:pt>
  </dgm:ptLst>
  <dgm:cxnLst>
    <dgm:cxn modelId="{169ED803-E4F9-43D2-AAF2-AD9168C56ED4}" type="presOf" srcId="{D7438114-7A77-47BA-9187-764EF2FF5CC2}" destId="{608DFBB9-22AE-44E9-B4C7-CCA9753CEE09}" srcOrd="0" destOrd="0" presId="urn:microsoft.com/office/officeart/2017/3/layout/HorizontalPathTimeline"/>
    <dgm:cxn modelId="{E2AD2204-DB64-4EC3-B240-7BD85CC9BB96}" srcId="{AECB2AF5-58AF-44F9-A4E5-E16A13C0E49A}" destId="{A2EA870E-DF77-43D2-85A3-C50DA271322A}" srcOrd="3" destOrd="0" parTransId="{52F6AE06-CAD5-450D-A4AF-D27C9EAEC7BF}" sibTransId="{8AA630CF-8E95-4A2F-A0FC-00898EBCAAAE}"/>
    <dgm:cxn modelId="{4B0D0C0A-D95D-4FBD-96E9-CBCFA30931CB}" type="presOf" srcId="{7065C11D-D6B1-472C-AE6B-EF34EF0EE59A}" destId="{09E776F3-E56A-49C6-B552-95FC4A9AEB75}" srcOrd="0" destOrd="0" presId="urn:microsoft.com/office/officeart/2017/3/layout/HorizontalPathTimeline"/>
    <dgm:cxn modelId="{EB3B440C-1EC9-40B5-B3B4-A7B1C4CD587E}" type="presOf" srcId="{DC4421FD-3E97-4299-9D43-289B26DB59DA}" destId="{8C40CB06-70E4-4B3A-9160-28F86047EC7F}" srcOrd="0" destOrd="0" presId="urn:microsoft.com/office/officeart/2017/3/layout/HorizontalPathTimeline"/>
    <dgm:cxn modelId="{A11F3915-F6AE-4D2F-A037-BA4F1CED1855}" srcId="{AECB2AF5-58AF-44F9-A4E5-E16A13C0E49A}" destId="{03885BA7-F39C-4758-9055-B44F0E50CA80}" srcOrd="7" destOrd="0" parTransId="{D8C4F471-3CE8-4A57-AC13-654719CF2CB6}" sibTransId="{EEC2A384-413B-4838-86C5-1AC14E31B7BD}"/>
    <dgm:cxn modelId="{D2966416-C946-46FF-9DAC-68ABEF8936E8}" type="presOf" srcId="{ABC1F791-04A8-46CF-9F57-85CA8855D638}" destId="{B1823BAB-B161-487F-921F-6BC12107FA36}" srcOrd="0" destOrd="0" presId="urn:microsoft.com/office/officeart/2017/3/layout/HorizontalPathTimeline"/>
    <dgm:cxn modelId="{6FD9181A-057B-4369-8A61-A621C0EFC38A}" srcId="{03885BA7-F39C-4758-9055-B44F0E50CA80}" destId="{ABC1F791-04A8-46CF-9F57-85CA8855D638}" srcOrd="0" destOrd="0" parTransId="{F7B8BFA8-96DE-4508-B7B7-76BF2CDE939C}" sibTransId="{370DBDDE-6365-4FA6-8A5F-F0A5E2945524}"/>
    <dgm:cxn modelId="{AEAE551A-5903-43C2-BD07-1E85A1E86C31}" srcId="{AECB2AF5-58AF-44F9-A4E5-E16A13C0E49A}" destId="{B9CA4655-7496-4B84-B0B9-ABB7E9D6B287}" srcOrd="5" destOrd="0" parTransId="{EA869C3A-7EBF-4875-BAA0-0D420544E52B}" sibTransId="{78A05B34-D071-44BF-9FD7-29B1C910E084}"/>
    <dgm:cxn modelId="{85575731-FA4A-44FB-8BE3-BE076E3D474C}" type="presOf" srcId="{B9CA4655-7496-4B84-B0B9-ABB7E9D6B287}" destId="{41E6FBA0-507B-476D-9A09-EA01482865BE}" srcOrd="0" destOrd="0" presId="urn:microsoft.com/office/officeart/2017/3/layout/HorizontalPathTimeline"/>
    <dgm:cxn modelId="{33316D37-2EA1-4A71-BC02-AF40E9D500E9}" type="presOf" srcId="{9D9496E5-8154-4B16-ADAA-97D643AFDF3F}" destId="{38974C7E-957C-4BB3-AFCC-76037E9638EE}" srcOrd="0" destOrd="0" presId="urn:microsoft.com/office/officeart/2017/3/layout/HorizontalPathTimeline"/>
    <dgm:cxn modelId="{15292840-31B3-45F9-ACCE-3F99148A1746}" type="presOf" srcId="{B287491A-0219-4368-999A-9794493806AE}" destId="{8539CE89-5F42-496C-81AA-2D2DBBAF4A67}" srcOrd="0" destOrd="0" presId="urn:microsoft.com/office/officeart/2017/3/layout/HorizontalPathTimeline"/>
    <dgm:cxn modelId="{9D8FBB5C-FA79-4084-83D6-ECDF39A95830}" type="presOf" srcId="{46FCD8A5-EE46-48B6-88C5-4ABA8263489C}" destId="{CC13C5BC-FAC3-4CAC-9FC4-4A766936240B}" srcOrd="0" destOrd="0" presId="urn:microsoft.com/office/officeart/2017/3/layout/HorizontalPathTimeline"/>
    <dgm:cxn modelId="{F8317A62-8873-457C-A628-81C10386E5A3}" srcId="{AECB2AF5-58AF-44F9-A4E5-E16A13C0E49A}" destId="{8537F2B5-BFDA-458A-BA1A-7AE4166CD64D}" srcOrd="4" destOrd="0" parTransId="{DDA64F2A-B307-40F3-94D6-17A27A5C9558}" sibTransId="{E3B9984F-2216-4089-ACE8-8718CF6AA3D5}"/>
    <dgm:cxn modelId="{6427096A-B75D-45EF-A728-E708A2A767B9}" srcId="{AECB2AF5-58AF-44F9-A4E5-E16A13C0E49A}" destId="{96AD2763-1AC6-432D-AF99-E2D7834C268F}" srcOrd="1" destOrd="0" parTransId="{AF83851E-0FDA-4B87-A22B-6F7A4948A33F}" sibTransId="{5DDD16E7-921D-4F1B-8636-A124760F30B3}"/>
    <dgm:cxn modelId="{037AA16F-A61E-4E54-B81D-BAD5C2B6C3CD}" srcId="{8537F2B5-BFDA-458A-BA1A-7AE4166CD64D}" destId="{D7438114-7A77-47BA-9187-764EF2FF5CC2}" srcOrd="0" destOrd="0" parTransId="{A45A011A-B75C-4F06-ABCE-CB3F7E0E8B4E}" sibTransId="{8E25779C-EFFB-409F-BE06-47B2FA7F7B08}"/>
    <dgm:cxn modelId="{CD836951-8DB2-435D-BD5C-54038200FBA4}" type="presOf" srcId="{AECB2AF5-58AF-44F9-A4E5-E16A13C0E49A}" destId="{0CDA8BD8-E86E-4D5F-9E3A-8437ED98150A}" srcOrd="0" destOrd="0" presId="urn:microsoft.com/office/officeart/2017/3/layout/HorizontalPathTimeline"/>
    <dgm:cxn modelId="{3B311B52-D1A5-4384-8FD2-3742B27D06EF}" srcId="{B9CA4655-7496-4B84-B0B9-ABB7E9D6B287}" destId="{9D9496E5-8154-4B16-ADAA-97D643AFDF3F}" srcOrd="0" destOrd="0" parTransId="{DA571D47-0769-496D-AC5F-64E4EE9A690F}" sibTransId="{0BDE8D0B-A415-4FE6-89C6-2E05527CC850}"/>
    <dgm:cxn modelId="{15E0A352-FECE-47CD-ABEA-586CF000026A}" srcId="{A2EA870E-DF77-43D2-85A3-C50DA271322A}" destId="{8A27D747-D1EB-4D7D-9985-35FD905BEF59}" srcOrd="0" destOrd="0" parTransId="{C43EC964-158C-4939-BFAA-A4882A6BBB98}" sibTransId="{0A0D4068-4C9A-4280-86C0-2DE008B1EAAE}"/>
    <dgm:cxn modelId="{E7FB1376-4278-4B4D-80E5-DD9A41EDF1D8}" srcId="{DC4421FD-3E97-4299-9D43-289B26DB59DA}" destId="{7065C11D-D6B1-472C-AE6B-EF34EF0EE59A}" srcOrd="0" destOrd="0" parTransId="{FFFF73EF-B33E-4523-8408-565FF4898CF1}" sibTransId="{612C5871-36ED-485D-B7DC-C6315B71CCA0}"/>
    <dgm:cxn modelId="{25E3155A-2229-4CB9-9A77-257788B3C31D}" srcId="{AECB2AF5-58AF-44F9-A4E5-E16A13C0E49A}" destId="{B287491A-0219-4368-999A-9794493806AE}" srcOrd="6" destOrd="0" parTransId="{B55CA38A-ABA8-4741-A654-6E7143C1EBBF}" sibTransId="{950E9BF6-7CC1-43C0-8B00-4E7F70D84D06}"/>
    <dgm:cxn modelId="{F43B5F7B-78A2-41DD-B35B-BBB87AF1A6E1}" srcId="{B287491A-0219-4368-999A-9794493806AE}" destId="{46FCD8A5-EE46-48B6-88C5-4ABA8263489C}" srcOrd="0" destOrd="0" parTransId="{7DBCD6AB-94A8-40BD-B074-4EC0371F3ECD}" sibTransId="{E91F049E-C7D2-4ACF-8DFC-D3FA846145DA}"/>
    <dgm:cxn modelId="{E34F4790-A2B8-4A56-B6AE-BC6C699DE7DE}" srcId="{AECB2AF5-58AF-44F9-A4E5-E16A13C0E49A}" destId="{DC4421FD-3E97-4299-9D43-289B26DB59DA}" srcOrd="2" destOrd="0" parTransId="{B1B20C94-C52F-4819-8F42-05D301DF3A7E}" sibTransId="{48522294-752B-4EB2-82AB-B52DD666E3F2}"/>
    <dgm:cxn modelId="{D2D12091-5F72-4803-B7AC-20BCEF709E5C}" type="presOf" srcId="{96AD2763-1AC6-432D-AF99-E2D7834C268F}" destId="{561D8603-2485-49A1-BD88-7F92FC05D2A8}" srcOrd="0" destOrd="0" presId="urn:microsoft.com/office/officeart/2017/3/layout/HorizontalPathTimeline"/>
    <dgm:cxn modelId="{E1C38CA8-9324-4F3F-AA66-0A7A27269A12}" srcId="{AECB2AF5-58AF-44F9-A4E5-E16A13C0E49A}" destId="{63E3377A-0026-4FE7-84E8-D69F886D36DB}" srcOrd="0" destOrd="0" parTransId="{5F8C5A93-8961-4D1C-94DA-654FE032DFA9}" sibTransId="{DEDEB497-7F8A-4D20-963F-5A0557F84A09}"/>
    <dgm:cxn modelId="{8429E6B3-702A-418C-BB38-FD7E7D78FC5F}" srcId="{96AD2763-1AC6-432D-AF99-E2D7834C268F}" destId="{DA9BCBD7-7C89-4757-BB8B-3B5E0DE2620C}" srcOrd="0" destOrd="0" parTransId="{4518F655-45B9-4ED1-9357-FB5B53E8A397}" sibTransId="{AC890AF3-591D-4636-9B7B-5A97BA0421A7}"/>
    <dgm:cxn modelId="{FD2D88B7-5EE3-4367-960F-96E3465F7F25}" type="presOf" srcId="{15214144-5D94-4C9C-98B7-E8E92E4DA7A4}" destId="{2B0E6179-FFDF-4805-8776-486937222453}" srcOrd="0" destOrd="0" presId="urn:microsoft.com/office/officeart/2017/3/layout/HorizontalPathTimeline"/>
    <dgm:cxn modelId="{92A9F9E1-0013-476A-A1D6-1653B4385B6A}" srcId="{63E3377A-0026-4FE7-84E8-D69F886D36DB}" destId="{15214144-5D94-4C9C-98B7-E8E92E4DA7A4}" srcOrd="0" destOrd="0" parTransId="{132C3819-FEDA-48F5-9595-88804C79A04E}" sibTransId="{0A97301A-3DEF-44D2-9B4D-FDDB9790D3FA}"/>
    <dgm:cxn modelId="{A9DF6BE3-D75F-4AA5-BE0F-FC46CB99508E}" type="presOf" srcId="{8A27D747-D1EB-4D7D-9985-35FD905BEF59}" destId="{5A7D28FD-A324-4B97-8C24-C227A326B925}" srcOrd="0" destOrd="0" presId="urn:microsoft.com/office/officeart/2017/3/layout/HorizontalPathTimeline"/>
    <dgm:cxn modelId="{9E1BE6E7-459A-4C48-A5E6-0CCF9C18B0E5}" type="presOf" srcId="{DA9BCBD7-7C89-4757-BB8B-3B5E0DE2620C}" destId="{DA9D772F-4EF5-48FF-9B23-6BAAC1D0A278}" srcOrd="0" destOrd="0" presId="urn:microsoft.com/office/officeart/2017/3/layout/HorizontalPathTimeline"/>
    <dgm:cxn modelId="{CC8383F0-001D-4F11-A727-E41EE0BEAD7B}" type="presOf" srcId="{8537F2B5-BFDA-458A-BA1A-7AE4166CD64D}" destId="{E2B8E107-E49F-472B-B94E-BD34AB988E52}" srcOrd="0" destOrd="0" presId="urn:microsoft.com/office/officeart/2017/3/layout/HorizontalPathTimeline"/>
    <dgm:cxn modelId="{6488A3F5-3C1D-4940-8113-BD67ACE14B95}" type="presOf" srcId="{63E3377A-0026-4FE7-84E8-D69F886D36DB}" destId="{8C13F5C9-445D-47D7-8A3D-D77DB9986A1B}" srcOrd="0" destOrd="0" presId="urn:microsoft.com/office/officeart/2017/3/layout/HorizontalPathTimeline"/>
    <dgm:cxn modelId="{7C2DAAF7-8B2F-4055-B2DA-D4413A62D60B}" type="presOf" srcId="{03885BA7-F39C-4758-9055-B44F0E50CA80}" destId="{D5964C61-18C3-43A3-8A66-CDE3EC9041EF}" srcOrd="0" destOrd="0" presId="urn:microsoft.com/office/officeart/2017/3/layout/HorizontalPathTimeline"/>
    <dgm:cxn modelId="{D4E468FB-73E1-43A2-8646-6BF514BA5F1F}" type="presOf" srcId="{A2EA870E-DF77-43D2-85A3-C50DA271322A}" destId="{F70A24CF-E4CC-4938-A62C-9A93547C65B0}" srcOrd="0" destOrd="0" presId="urn:microsoft.com/office/officeart/2017/3/layout/HorizontalPathTimeline"/>
    <dgm:cxn modelId="{A6B5CD1C-17B2-4D43-97F3-94220C8C0AD5}" type="presParOf" srcId="{0CDA8BD8-E86E-4D5F-9E3A-8437ED98150A}" destId="{D75C3FFD-0882-40E2-8CFD-26D6B1F66F38}" srcOrd="0" destOrd="0" presId="urn:microsoft.com/office/officeart/2017/3/layout/HorizontalPathTimeline"/>
    <dgm:cxn modelId="{ECF4D122-08C5-4262-9E30-E21A1AA52DC2}" type="presParOf" srcId="{0CDA8BD8-E86E-4D5F-9E3A-8437ED98150A}" destId="{45C7AAF9-D360-4214-9130-AD4C60119B78}" srcOrd="1" destOrd="0" presId="urn:microsoft.com/office/officeart/2017/3/layout/HorizontalPathTimeline"/>
    <dgm:cxn modelId="{EEFDA600-29ED-4773-BB7B-7CAD1BBEEC0D}" type="presParOf" srcId="{45C7AAF9-D360-4214-9130-AD4C60119B78}" destId="{254B1C57-3C9F-45CA-A4A1-CC8C164DBC99}" srcOrd="0" destOrd="0" presId="urn:microsoft.com/office/officeart/2017/3/layout/HorizontalPathTimeline"/>
    <dgm:cxn modelId="{EC0A91C2-A425-4C1D-90EC-D8CA124536EF}" type="presParOf" srcId="{254B1C57-3C9F-45CA-A4A1-CC8C164DBC99}" destId="{8C13F5C9-445D-47D7-8A3D-D77DB9986A1B}" srcOrd="0" destOrd="0" presId="urn:microsoft.com/office/officeart/2017/3/layout/HorizontalPathTimeline"/>
    <dgm:cxn modelId="{ABF72906-7692-47BA-9094-5858DB098F75}" type="presParOf" srcId="{254B1C57-3C9F-45CA-A4A1-CC8C164DBC99}" destId="{341D23AB-BE91-42F9-A317-5CF78E9D31A7}" srcOrd="1" destOrd="0" presId="urn:microsoft.com/office/officeart/2017/3/layout/HorizontalPathTimeline"/>
    <dgm:cxn modelId="{10E8AA9E-474A-4685-BB8C-5D969BA644C2}" type="presParOf" srcId="{341D23AB-BE91-42F9-A317-5CF78E9D31A7}" destId="{2B0E6179-FFDF-4805-8776-486937222453}" srcOrd="0" destOrd="0" presId="urn:microsoft.com/office/officeart/2017/3/layout/HorizontalPathTimeline"/>
    <dgm:cxn modelId="{7072C232-42AB-4E48-9760-E0F8DE1FB8E9}" type="presParOf" srcId="{341D23AB-BE91-42F9-A317-5CF78E9D31A7}" destId="{49E411BF-7F21-46B5-80BF-B29F685C606F}" srcOrd="1" destOrd="0" presId="urn:microsoft.com/office/officeart/2017/3/layout/HorizontalPathTimeline"/>
    <dgm:cxn modelId="{F7FE1A57-D599-46C8-953A-CC1C1087077F}" type="presParOf" srcId="{254B1C57-3C9F-45CA-A4A1-CC8C164DBC99}" destId="{4468D36D-68EA-48B3-B03E-1DFDDCC79678}" srcOrd="2" destOrd="0" presId="urn:microsoft.com/office/officeart/2017/3/layout/HorizontalPathTimeline"/>
    <dgm:cxn modelId="{B0D0EE6E-B934-4D68-A432-8C260E4DCAB3}" type="presParOf" srcId="{254B1C57-3C9F-45CA-A4A1-CC8C164DBC99}" destId="{C7BD789E-9105-4344-8A71-9A8798689714}" srcOrd="3" destOrd="0" presId="urn:microsoft.com/office/officeart/2017/3/layout/HorizontalPathTimeline"/>
    <dgm:cxn modelId="{18CF1F91-2F1D-443D-B3EF-F30FA8BA79FA}" type="presParOf" srcId="{254B1C57-3C9F-45CA-A4A1-CC8C164DBC99}" destId="{D005E177-6D9F-482F-8B3C-B91DD2751657}" srcOrd="4" destOrd="0" presId="urn:microsoft.com/office/officeart/2017/3/layout/HorizontalPathTimeline"/>
    <dgm:cxn modelId="{84A26BE5-7337-4C36-ACAC-1B055E83F75F}" type="presParOf" srcId="{45C7AAF9-D360-4214-9130-AD4C60119B78}" destId="{55C0849C-1538-47F2-87D0-29297CB44509}" srcOrd="1" destOrd="0" presId="urn:microsoft.com/office/officeart/2017/3/layout/HorizontalPathTimeline"/>
    <dgm:cxn modelId="{5C47C7DC-A373-4B7B-A398-D5632AFD5EE8}" type="presParOf" srcId="{45C7AAF9-D360-4214-9130-AD4C60119B78}" destId="{EB6546FC-B4B7-447F-8782-BDC0C1DF596C}" srcOrd="2" destOrd="0" presId="urn:microsoft.com/office/officeart/2017/3/layout/HorizontalPathTimeline"/>
    <dgm:cxn modelId="{8E1C2494-273C-4604-993A-CAB6C937AD05}" type="presParOf" srcId="{EB6546FC-B4B7-447F-8782-BDC0C1DF596C}" destId="{561D8603-2485-49A1-BD88-7F92FC05D2A8}" srcOrd="0" destOrd="0" presId="urn:microsoft.com/office/officeart/2017/3/layout/HorizontalPathTimeline"/>
    <dgm:cxn modelId="{CBA20991-0542-4DD2-BD1E-300323D39AAB}" type="presParOf" srcId="{EB6546FC-B4B7-447F-8782-BDC0C1DF596C}" destId="{4E7F6BF5-25E4-4A9C-AAE4-BB760B0F59E5}" srcOrd="1" destOrd="0" presId="urn:microsoft.com/office/officeart/2017/3/layout/HorizontalPathTimeline"/>
    <dgm:cxn modelId="{5D5F865C-12F4-45CE-96DF-7E22494DCC72}" type="presParOf" srcId="{4E7F6BF5-25E4-4A9C-AAE4-BB760B0F59E5}" destId="{DA9D772F-4EF5-48FF-9B23-6BAAC1D0A278}" srcOrd="0" destOrd="0" presId="urn:microsoft.com/office/officeart/2017/3/layout/HorizontalPathTimeline"/>
    <dgm:cxn modelId="{65DD1173-BAE4-4CEE-8903-1BEC25F874EC}" type="presParOf" srcId="{4E7F6BF5-25E4-4A9C-AAE4-BB760B0F59E5}" destId="{B3DBC66D-4220-412E-A1F4-E48057EF58DA}" srcOrd="1" destOrd="0" presId="urn:microsoft.com/office/officeart/2017/3/layout/HorizontalPathTimeline"/>
    <dgm:cxn modelId="{6BCBBD20-223D-4FE0-8E1E-B4AB27240A1E}" type="presParOf" srcId="{EB6546FC-B4B7-447F-8782-BDC0C1DF596C}" destId="{1932FF93-37E2-428D-9D08-BF2476E52893}" srcOrd="2" destOrd="0" presId="urn:microsoft.com/office/officeart/2017/3/layout/HorizontalPathTimeline"/>
    <dgm:cxn modelId="{4B33B207-4453-4736-A7AE-BC6833FC3C98}" type="presParOf" srcId="{EB6546FC-B4B7-447F-8782-BDC0C1DF596C}" destId="{CDC7BCC2-A1BA-4D87-B868-E56B71D6721D}" srcOrd="3" destOrd="0" presId="urn:microsoft.com/office/officeart/2017/3/layout/HorizontalPathTimeline"/>
    <dgm:cxn modelId="{693B819E-2D92-4BC3-A5E0-00BB12EE5946}" type="presParOf" srcId="{EB6546FC-B4B7-447F-8782-BDC0C1DF596C}" destId="{CBDAEC77-A4F4-4C6E-9C9B-7531589FF42A}" srcOrd="4" destOrd="0" presId="urn:microsoft.com/office/officeart/2017/3/layout/HorizontalPathTimeline"/>
    <dgm:cxn modelId="{EC272DE9-049D-49F4-9936-C512663A0C9C}" type="presParOf" srcId="{45C7AAF9-D360-4214-9130-AD4C60119B78}" destId="{6527F1FA-B4DD-466B-A8EC-AB51A6E0AF7F}" srcOrd="3" destOrd="0" presId="urn:microsoft.com/office/officeart/2017/3/layout/HorizontalPathTimeline"/>
    <dgm:cxn modelId="{B286EFF8-8431-4A9B-ADC3-C03FD56A1F89}" type="presParOf" srcId="{45C7AAF9-D360-4214-9130-AD4C60119B78}" destId="{1C756D9F-2741-4209-B738-671A9F8C57C8}" srcOrd="4" destOrd="0" presId="urn:microsoft.com/office/officeart/2017/3/layout/HorizontalPathTimeline"/>
    <dgm:cxn modelId="{77DB7B00-3F2A-4B24-AABC-042499B6697A}" type="presParOf" srcId="{1C756D9F-2741-4209-B738-671A9F8C57C8}" destId="{8C40CB06-70E4-4B3A-9160-28F86047EC7F}" srcOrd="0" destOrd="0" presId="urn:microsoft.com/office/officeart/2017/3/layout/HorizontalPathTimeline"/>
    <dgm:cxn modelId="{AB35B62C-4814-4299-8C5C-D9E7634061D6}" type="presParOf" srcId="{1C756D9F-2741-4209-B738-671A9F8C57C8}" destId="{674B9397-CB52-43DB-A9D1-0B4409B39A52}" srcOrd="1" destOrd="0" presId="urn:microsoft.com/office/officeart/2017/3/layout/HorizontalPathTimeline"/>
    <dgm:cxn modelId="{6E09A243-540D-42F5-9576-18DA114651D8}" type="presParOf" srcId="{674B9397-CB52-43DB-A9D1-0B4409B39A52}" destId="{09E776F3-E56A-49C6-B552-95FC4A9AEB75}" srcOrd="0" destOrd="0" presId="urn:microsoft.com/office/officeart/2017/3/layout/HorizontalPathTimeline"/>
    <dgm:cxn modelId="{DFD311BB-9FC6-4250-9E81-B8ACFBF73A83}" type="presParOf" srcId="{674B9397-CB52-43DB-A9D1-0B4409B39A52}" destId="{BD454754-5007-4022-B9E1-3ADF6DE1956A}" srcOrd="1" destOrd="0" presId="urn:microsoft.com/office/officeart/2017/3/layout/HorizontalPathTimeline"/>
    <dgm:cxn modelId="{0A984842-607B-4B75-BB73-6C1297BD29FD}" type="presParOf" srcId="{1C756D9F-2741-4209-B738-671A9F8C57C8}" destId="{86A0A532-8350-4AE9-8111-92163CFE419F}" srcOrd="2" destOrd="0" presId="urn:microsoft.com/office/officeart/2017/3/layout/HorizontalPathTimeline"/>
    <dgm:cxn modelId="{0A1A7994-3BA7-4E12-92DC-AEC9B0083463}" type="presParOf" srcId="{1C756D9F-2741-4209-B738-671A9F8C57C8}" destId="{BB9C2675-D0BB-4360-85CF-7EF99293F770}" srcOrd="3" destOrd="0" presId="urn:microsoft.com/office/officeart/2017/3/layout/HorizontalPathTimeline"/>
    <dgm:cxn modelId="{8F51AF79-CA30-44A2-9944-20683AF9B46A}" type="presParOf" srcId="{1C756D9F-2741-4209-B738-671A9F8C57C8}" destId="{869A11CA-0758-41B6-89CD-765149878A70}" srcOrd="4" destOrd="0" presId="urn:microsoft.com/office/officeart/2017/3/layout/HorizontalPathTimeline"/>
    <dgm:cxn modelId="{5A1CE90E-9BD0-458E-B8E2-EDC0322168C0}" type="presParOf" srcId="{45C7AAF9-D360-4214-9130-AD4C60119B78}" destId="{64EE2198-1D73-4D13-B379-AA1E338717FB}" srcOrd="5" destOrd="0" presId="urn:microsoft.com/office/officeart/2017/3/layout/HorizontalPathTimeline"/>
    <dgm:cxn modelId="{0FE95FD3-8FB2-4E9E-A1AE-F9366AC9C259}" type="presParOf" srcId="{45C7AAF9-D360-4214-9130-AD4C60119B78}" destId="{6E30631B-F6F3-4AD0-8ACB-215666F1BC5C}" srcOrd="6" destOrd="0" presId="urn:microsoft.com/office/officeart/2017/3/layout/HorizontalPathTimeline"/>
    <dgm:cxn modelId="{892EC58D-DD0A-4A63-BB85-025DA701C451}" type="presParOf" srcId="{6E30631B-F6F3-4AD0-8ACB-215666F1BC5C}" destId="{F70A24CF-E4CC-4938-A62C-9A93547C65B0}" srcOrd="0" destOrd="0" presId="urn:microsoft.com/office/officeart/2017/3/layout/HorizontalPathTimeline"/>
    <dgm:cxn modelId="{21D9CED3-2C20-4273-B02F-C9FDCAFC807E}" type="presParOf" srcId="{6E30631B-F6F3-4AD0-8ACB-215666F1BC5C}" destId="{68CDC700-8844-49AB-AE74-742D8C269486}" srcOrd="1" destOrd="0" presId="urn:microsoft.com/office/officeart/2017/3/layout/HorizontalPathTimeline"/>
    <dgm:cxn modelId="{D22BBFA6-73A4-48F5-8AA8-06FFC39FEBA4}" type="presParOf" srcId="{68CDC700-8844-49AB-AE74-742D8C269486}" destId="{5A7D28FD-A324-4B97-8C24-C227A326B925}" srcOrd="0" destOrd="0" presId="urn:microsoft.com/office/officeart/2017/3/layout/HorizontalPathTimeline"/>
    <dgm:cxn modelId="{85141282-E704-422A-B9EF-C48DAC563620}" type="presParOf" srcId="{68CDC700-8844-49AB-AE74-742D8C269486}" destId="{E259E934-B5BC-440A-AEC4-D0C9F931CCCC}" srcOrd="1" destOrd="0" presId="urn:microsoft.com/office/officeart/2017/3/layout/HorizontalPathTimeline"/>
    <dgm:cxn modelId="{323EC44A-F87D-44DC-9FC3-1146C727E3C9}" type="presParOf" srcId="{6E30631B-F6F3-4AD0-8ACB-215666F1BC5C}" destId="{F78019FE-BE85-489C-B569-36DE0738E56A}" srcOrd="2" destOrd="0" presId="urn:microsoft.com/office/officeart/2017/3/layout/HorizontalPathTimeline"/>
    <dgm:cxn modelId="{B06420B3-7A54-4A8A-85EF-0B9765D96A0B}" type="presParOf" srcId="{6E30631B-F6F3-4AD0-8ACB-215666F1BC5C}" destId="{33ED5909-DC60-47AE-941B-539FB988018B}" srcOrd="3" destOrd="0" presId="urn:microsoft.com/office/officeart/2017/3/layout/HorizontalPathTimeline"/>
    <dgm:cxn modelId="{F6F85B4B-7B14-447B-9D6A-66B47CA0562F}" type="presParOf" srcId="{6E30631B-F6F3-4AD0-8ACB-215666F1BC5C}" destId="{44F73827-0548-479F-9625-66E75788C5CF}" srcOrd="4" destOrd="0" presId="urn:microsoft.com/office/officeart/2017/3/layout/HorizontalPathTimeline"/>
    <dgm:cxn modelId="{52D9D3DF-9B14-4D00-84B7-8DC78D85DC1E}" type="presParOf" srcId="{45C7AAF9-D360-4214-9130-AD4C60119B78}" destId="{4D2575E5-0013-4E4D-AFB6-2F8A9E68841B}" srcOrd="7" destOrd="0" presId="urn:microsoft.com/office/officeart/2017/3/layout/HorizontalPathTimeline"/>
    <dgm:cxn modelId="{98C86016-D122-4C7C-B210-AD1261C1357D}" type="presParOf" srcId="{45C7AAF9-D360-4214-9130-AD4C60119B78}" destId="{6978F617-65B3-464B-9883-524E3356B4C5}" srcOrd="8" destOrd="0" presId="urn:microsoft.com/office/officeart/2017/3/layout/HorizontalPathTimeline"/>
    <dgm:cxn modelId="{D3CA2B62-11A8-4AC6-9337-1562551E129C}" type="presParOf" srcId="{6978F617-65B3-464B-9883-524E3356B4C5}" destId="{E2B8E107-E49F-472B-B94E-BD34AB988E52}" srcOrd="0" destOrd="0" presId="urn:microsoft.com/office/officeart/2017/3/layout/HorizontalPathTimeline"/>
    <dgm:cxn modelId="{0CCA0458-6544-4BBC-B92C-BBC63E5F676A}" type="presParOf" srcId="{6978F617-65B3-464B-9883-524E3356B4C5}" destId="{9DC18BA7-B670-4B27-AE32-89AA56B402E0}" srcOrd="1" destOrd="0" presId="urn:microsoft.com/office/officeart/2017/3/layout/HorizontalPathTimeline"/>
    <dgm:cxn modelId="{DF99B2A0-313A-4EB6-8DC2-97B52E160813}" type="presParOf" srcId="{9DC18BA7-B670-4B27-AE32-89AA56B402E0}" destId="{608DFBB9-22AE-44E9-B4C7-CCA9753CEE09}" srcOrd="0" destOrd="0" presId="urn:microsoft.com/office/officeart/2017/3/layout/HorizontalPathTimeline"/>
    <dgm:cxn modelId="{F0104A2E-49E8-4B14-B2C8-38D2BEF5E45C}" type="presParOf" srcId="{9DC18BA7-B670-4B27-AE32-89AA56B402E0}" destId="{A1C49295-CC85-4AD9-A75E-ED57BA899FA9}" srcOrd="1" destOrd="0" presId="urn:microsoft.com/office/officeart/2017/3/layout/HorizontalPathTimeline"/>
    <dgm:cxn modelId="{A3243422-00B5-4EC7-A6DF-2508DD0AC024}" type="presParOf" srcId="{6978F617-65B3-464B-9883-524E3356B4C5}" destId="{93278075-5450-4B77-887A-4155AAFD932E}" srcOrd="2" destOrd="0" presId="urn:microsoft.com/office/officeart/2017/3/layout/HorizontalPathTimeline"/>
    <dgm:cxn modelId="{E43ADE4C-AFAB-4AF0-A74D-9786235C283F}" type="presParOf" srcId="{6978F617-65B3-464B-9883-524E3356B4C5}" destId="{6FF9F61C-1A50-4BF9-BA86-E0508A575D61}" srcOrd="3" destOrd="0" presId="urn:microsoft.com/office/officeart/2017/3/layout/HorizontalPathTimeline"/>
    <dgm:cxn modelId="{70116985-9934-4C02-A0AC-25DC4B5075F4}" type="presParOf" srcId="{6978F617-65B3-464B-9883-524E3356B4C5}" destId="{C7C6E4EA-10E7-4595-8F53-56531962A767}" srcOrd="4" destOrd="0" presId="urn:microsoft.com/office/officeart/2017/3/layout/HorizontalPathTimeline"/>
    <dgm:cxn modelId="{0E0F2029-CEC4-4CB4-A15C-AC1BDEB148AD}" type="presParOf" srcId="{45C7AAF9-D360-4214-9130-AD4C60119B78}" destId="{E7542DED-C981-4B7D-B421-77E7C166CBFA}" srcOrd="9" destOrd="0" presId="urn:microsoft.com/office/officeart/2017/3/layout/HorizontalPathTimeline"/>
    <dgm:cxn modelId="{CB1FF0B7-B148-4E86-B1C9-58D169610B24}" type="presParOf" srcId="{45C7AAF9-D360-4214-9130-AD4C60119B78}" destId="{A0FC399C-4DC6-40DC-A66D-134D659A224B}" srcOrd="10" destOrd="0" presId="urn:microsoft.com/office/officeart/2017/3/layout/HorizontalPathTimeline"/>
    <dgm:cxn modelId="{A4332B29-0427-40CD-8796-9A836F6F7780}" type="presParOf" srcId="{A0FC399C-4DC6-40DC-A66D-134D659A224B}" destId="{41E6FBA0-507B-476D-9A09-EA01482865BE}" srcOrd="0" destOrd="0" presId="urn:microsoft.com/office/officeart/2017/3/layout/HorizontalPathTimeline"/>
    <dgm:cxn modelId="{B513B02D-B001-4D32-BBDC-820D6D90F4E0}" type="presParOf" srcId="{A0FC399C-4DC6-40DC-A66D-134D659A224B}" destId="{BA850CF1-37DC-4E28-B309-03B1DE2F426B}" srcOrd="1" destOrd="0" presId="urn:microsoft.com/office/officeart/2017/3/layout/HorizontalPathTimeline"/>
    <dgm:cxn modelId="{5F941A69-2607-4F17-AEBF-7F64585A0C35}" type="presParOf" srcId="{BA850CF1-37DC-4E28-B309-03B1DE2F426B}" destId="{38974C7E-957C-4BB3-AFCC-76037E9638EE}" srcOrd="0" destOrd="0" presId="urn:microsoft.com/office/officeart/2017/3/layout/HorizontalPathTimeline"/>
    <dgm:cxn modelId="{DDBF87B9-78E3-46B7-A881-9770B0634415}" type="presParOf" srcId="{BA850CF1-37DC-4E28-B309-03B1DE2F426B}" destId="{C5CC1E07-F728-4A18-9E43-1E49640B227F}" srcOrd="1" destOrd="0" presId="urn:microsoft.com/office/officeart/2017/3/layout/HorizontalPathTimeline"/>
    <dgm:cxn modelId="{51648028-9E7B-482B-9E89-E79D0FFA63C8}" type="presParOf" srcId="{A0FC399C-4DC6-40DC-A66D-134D659A224B}" destId="{FAE87DFD-2370-4A57-B2AA-132371E9BD36}" srcOrd="2" destOrd="0" presId="urn:microsoft.com/office/officeart/2017/3/layout/HorizontalPathTimeline"/>
    <dgm:cxn modelId="{52EE6555-6AA8-4F8D-AF6E-92E569FFFC5E}" type="presParOf" srcId="{A0FC399C-4DC6-40DC-A66D-134D659A224B}" destId="{F7086E4D-0E29-4AF8-9279-4C8488DE0EF6}" srcOrd="3" destOrd="0" presId="urn:microsoft.com/office/officeart/2017/3/layout/HorizontalPathTimeline"/>
    <dgm:cxn modelId="{58BCB370-5384-43D0-904F-658F1C440D1C}" type="presParOf" srcId="{A0FC399C-4DC6-40DC-A66D-134D659A224B}" destId="{68C5C9DF-D4A6-48FC-BBA6-E1A734B6FDCA}" srcOrd="4" destOrd="0" presId="urn:microsoft.com/office/officeart/2017/3/layout/HorizontalPathTimeline"/>
    <dgm:cxn modelId="{A8308BA2-4BF0-423F-B726-186DB344AF12}" type="presParOf" srcId="{45C7AAF9-D360-4214-9130-AD4C60119B78}" destId="{20669E1F-76CE-4C27-915A-F6BE49394C29}" srcOrd="11" destOrd="0" presId="urn:microsoft.com/office/officeart/2017/3/layout/HorizontalPathTimeline"/>
    <dgm:cxn modelId="{34533A17-1806-4C21-B206-B465036A81E1}" type="presParOf" srcId="{45C7AAF9-D360-4214-9130-AD4C60119B78}" destId="{1C7ACADC-FC5B-4AED-9987-5CB12A026AA9}" srcOrd="12" destOrd="0" presId="urn:microsoft.com/office/officeart/2017/3/layout/HorizontalPathTimeline"/>
    <dgm:cxn modelId="{ABBA6704-C7A4-4455-A798-F9DAFBAA143D}" type="presParOf" srcId="{1C7ACADC-FC5B-4AED-9987-5CB12A026AA9}" destId="{8539CE89-5F42-496C-81AA-2D2DBBAF4A67}" srcOrd="0" destOrd="0" presId="urn:microsoft.com/office/officeart/2017/3/layout/HorizontalPathTimeline"/>
    <dgm:cxn modelId="{6817E9CB-1704-4276-8913-43B1FA17B6B8}" type="presParOf" srcId="{1C7ACADC-FC5B-4AED-9987-5CB12A026AA9}" destId="{A5757638-575C-4691-AB59-6A99D4781D8A}" srcOrd="1" destOrd="0" presId="urn:microsoft.com/office/officeart/2017/3/layout/HorizontalPathTimeline"/>
    <dgm:cxn modelId="{5B94BF79-5E3C-43FD-932C-6AD04577C1E7}" type="presParOf" srcId="{A5757638-575C-4691-AB59-6A99D4781D8A}" destId="{CC13C5BC-FAC3-4CAC-9FC4-4A766936240B}" srcOrd="0" destOrd="0" presId="urn:microsoft.com/office/officeart/2017/3/layout/HorizontalPathTimeline"/>
    <dgm:cxn modelId="{047A0041-8958-4112-B971-6A60285F2027}" type="presParOf" srcId="{A5757638-575C-4691-AB59-6A99D4781D8A}" destId="{3966FA37-05D0-4D4D-BD1D-60E1E950F38D}" srcOrd="1" destOrd="0" presId="urn:microsoft.com/office/officeart/2017/3/layout/HorizontalPathTimeline"/>
    <dgm:cxn modelId="{DA74D6B1-C80D-4795-8B69-A2A4630DF9AF}" type="presParOf" srcId="{1C7ACADC-FC5B-4AED-9987-5CB12A026AA9}" destId="{CDDD7AD8-258A-49B3-AE15-166A9E7E8B42}" srcOrd="2" destOrd="0" presId="urn:microsoft.com/office/officeart/2017/3/layout/HorizontalPathTimeline"/>
    <dgm:cxn modelId="{45A40EE6-53D3-403F-9B38-F62425A4BE84}" type="presParOf" srcId="{1C7ACADC-FC5B-4AED-9987-5CB12A026AA9}" destId="{6569EE11-F0D5-4941-AD53-81D6B08F14B6}" srcOrd="3" destOrd="0" presId="urn:microsoft.com/office/officeart/2017/3/layout/HorizontalPathTimeline"/>
    <dgm:cxn modelId="{702664F7-CD75-4C7E-BBB1-BACCD7141F75}" type="presParOf" srcId="{1C7ACADC-FC5B-4AED-9987-5CB12A026AA9}" destId="{E5D81CD9-1196-46C0-B36F-FFB702C4797A}" srcOrd="4" destOrd="0" presId="urn:microsoft.com/office/officeart/2017/3/layout/HorizontalPathTimeline"/>
    <dgm:cxn modelId="{6697A583-805A-4047-98A3-3690463616FD}" type="presParOf" srcId="{45C7AAF9-D360-4214-9130-AD4C60119B78}" destId="{F55E0FF2-3FBE-46B7-B4AA-C37B6283A100}" srcOrd="13" destOrd="0" presId="urn:microsoft.com/office/officeart/2017/3/layout/HorizontalPathTimeline"/>
    <dgm:cxn modelId="{C44E485C-E1F2-4A60-B351-E4E167664234}" type="presParOf" srcId="{45C7AAF9-D360-4214-9130-AD4C60119B78}" destId="{7EBE9139-F7F1-4644-AA41-5EB7D0C671F7}" srcOrd="14" destOrd="0" presId="urn:microsoft.com/office/officeart/2017/3/layout/HorizontalPathTimeline"/>
    <dgm:cxn modelId="{F43EBD18-D05C-45B1-800A-2DA4EDA5BC82}" type="presParOf" srcId="{7EBE9139-F7F1-4644-AA41-5EB7D0C671F7}" destId="{D5964C61-18C3-43A3-8A66-CDE3EC9041EF}" srcOrd="0" destOrd="0" presId="urn:microsoft.com/office/officeart/2017/3/layout/HorizontalPathTimeline"/>
    <dgm:cxn modelId="{16BBC888-92C9-4AC1-8BAA-C0E8CA3168D5}" type="presParOf" srcId="{7EBE9139-F7F1-4644-AA41-5EB7D0C671F7}" destId="{8A5575B3-BC79-4FCC-8A58-92CB958D3B9C}" srcOrd="1" destOrd="0" presId="urn:microsoft.com/office/officeart/2017/3/layout/HorizontalPathTimeline"/>
    <dgm:cxn modelId="{3A51BA6B-7013-43BB-B881-6A52CCC1DAB6}" type="presParOf" srcId="{8A5575B3-BC79-4FCC-8A58-92CB958D3B9C}" destId="{B1823BAB-B161-487F-921F-6BC12107FA36}" srcOrd="0" destOrd="0" presId="urn:microsoft.com/office/officeart/2017/3/layout/HorizontalPathTimeline"/>
    <dgm:cxn modelId="{F7306A2F-88BC-4527-8666-C6286FC3A929}" type="presParOf" srcId="{8A5575B3-BC79-4FCC-8A58-92CB958D3B9C}" destId="{E5353550-8667-4418-A136-413E60DBD919}" srcOrd="1" destOrd="0" presId="urn:microsoft.com/office/officeart/2017/3/layout/HorizontalPathTimeline"/>
    <dgm:cxn modelId="{C9CD63D8-4D40-4FC4-8159-21286B64E83E}" type="presParOf" srcId="{7EBE9139-F7F1-4644-AA41-5EB7D0C671F7}" destId="{454DC248-A358-490A-8F7B-D3CFF834390F}" srcOrd="2" destOrd="0" presId="urn:microsoft.com/office/officeart/2017/3/layout/HorizontalPathTimeline"/>
    <dgm:cxn modelId="{49500275-5F4C-44E7-ADCC-875E5ADAEEC8}" type="presParOf" srcId="{7EBE9139-F7F1-4644-AA41-5EB7D0C671F7}" destId="{DEA441B9-E2D9-494B-8B7F-9C874BC80CD0}" srcOrd="3" destOrd="0" presId="urn:microsoft.com/office/officeart/2017/3/layout/HorizontalPathTimeline"/>
    <dgm:cxn modelId="{F79DA813-E723-4910-A3B0-6BAF5461A369}" type="presParOf" srcId="{7EBE9139-F7F1-4644-AA41-5EB7D0C671F7}" destId="{66C727F6-5EDC-4ACD-AB2A-675C3C92E70E}" srcOrd="4" destOrd="0" presId="urn:microsoft.com/office/officeart/2017/3/layout/HorizontalPath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F5C9-445D-47D7-8A3D-D77DB9986A1B}">
      <dsp:nvSpPr>
        <dsp:cNvPr id="0" name=""/>
        <dsp:cNvSpPr/>
      </dsp:nvSpPr>
      <dsp:spPr>
        <a:xfrm>
          <a:off x="328543" y="3189827"/>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1950</a:t>
          </a:r>
          <a:r>
            <a:rPr lang="en-US" sz="2000" kern="1200" dirty="0">
              <a:latin typeface="Playfair Display" panose="00000500000000000000" pitchFamily="2" charset="0"/>
            </a:rPr>
            <a:t>s</a:t>
          </a:r>
        </a:p>
      </dsp:txBody>
      <dsp:txXfrm>
        <a:off x="328543" y="3189827"/>
        <a:ext cx="2613984" cy="671229"/>
      </dsp:txXfrm>
    </dsp:sp>
    <dsp:sp modelId="{D75C3FFD-0882-40E2-8CFD-26D6B1F66F38}">
      <dsp:nvSpPr>
        <dsp:cNvPr id="0" name=""/>
        <dsp:cNvSpPr/>
      </dsp:nvSpPr>
      <dsp:spPr>
        <a:xfrm>
          <a:off x="0" y="2868176"/>
          <a:ext cx="14707252" cy="2376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0E6179-FFDF-4805-8776-486937222453}">
      <dsp:nvSpPr>
        <dsp:cNvPr id="0" name=""/>
        <dsp:cNvSpPr/>
      </dsp:nvSpPr>
      <dsp:spPr>
        <a:xfrm>
          <a:off x="197844" y="1012785"/>
          <a:ext cx="2875382" cy="8286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Playfair Display" panose="00000500000000000000" pitchFamily="2" charset="0"/>
            </a:rPr>
            <a:t>Founding of AI as an academic discipline.</a:t>
          </a:r>
        </a:p>
      </dsp:txBody>
      <dsp:txXfrm>
        <a:off x="197844" y="1012785"/>
        <a:ext cx="2875382" cy="828642"/>
      </dsp:txXfrm>
    </dsp:sp>
    <dsp:sp modelId="{4468D36D-68EA-48B3-B03E-1DFDDCC79678}">
      <dsp:nvSpPr>
        <dsp:cNvPr id="0" name=""/>
        <dsp:cNvSpPr/>
      </dsp:nvSpPr>
      <dsp:spPr>
        <a:xfrm>
          <a:off x="1635535" y="1841427"/>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61D8603-2485-49A1-BD88-7F92FC05D2A8}">
      <dsp:nvSpPr>
        <dsp:cNvPr id="0" name=""/>
        <dsp:cNvSpPr/>
      </dsp:nvSpPr>
      <dsp:spPr>
        <a:xfrm>
          <a:off x="1962283" y="2079030"/>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Playfair Display" panose="00000500000000000000" pitchFamily="2" charset="0"/>
            </a:rPr>
            <a:t>Early </a:t>
          </a:r>
          <a:r>
            <a:rPr lang="en-US" sz="2800" kern="1200" dirty="0">
              <a:latin typeface="Playfair Display" panose="00000500000000000000" pitchFamily="2" charset="0"/>
            </a:rPr>
            <a:t>2000</a:t>
          </a:r>
          <a:r>
            <a:rPr lang="en-US" sz="2000" kern="1200" dirty="0">
              <a:latin typeface="Playfair Display" panose="00000500000000000000" pitchFamily="2" charset="0"/>
            </a:rPr>
            <a:t>s</a:t>
          </a:r>
        </a:p>
      </dsp:txBody>
      <dsp:txXfrm>
        <a:off x="1962283" y="2079030"/>
        <a:ext cx="2613984" cy="671229"/>
      </dsp:txXfrm>
    </dsp:sp>
    <dsp:sp modelId="{DA9D772F-4EF5-48FF-9B23-6BAAC1D0A278}">
      <dsp:nvSpPr>
        <dsp:cNvPr id="0" name=""/>
        <dsp:cNvSpPr/>
      </dsp:nvSpPr>
      <dsp:spPr>
        <a:xfrm>
          <a:off x="1831584" y="4098660"/>
          <a:ext cx="2875382" cy="1061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Playfair Display" panose="00000500000000000000" pitchFamily="2" charset="0"/>
            </a:rPr>
            <a:t>Emergence of Deep Learning &amp; Natural Language Processing (NLP).</a:t>
          </a:r>
        </a:p>
      </dsp:txBody>
      <dsp:txXfrm>
        <a:off x="1831584" y="4098660"/>
        <a:ext cx="2875382" cy="1061697"/>
      </dsp:txXfrm>
    </dsp:sp>
    <dsp:sp modelId="{1932FF93-37E2-428D-9D08-BF2476E52893}">
      <dsp:nvSpPr>
        <dsp:cNvPr id="0" name=""/>
        <dsp:cNvSpPr/>
      </dsp:nvSpPr>
      <dsp:spPr>
        <a:xfrm>
          <a:off x="3269275" y="3088845"/>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7BD789E-9105-4344-8A71-9A8798689714}">
      <dsp:nvSpPr>
        <dsp:cNvPr id="0" name=""/>
        <dsp:cNvSpPr/>
      </dsp:nvSpPr>
      <dsp:spPr>
        <a:xfrm>
          <a:off x="1561284"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DC7BCC2-A1BA-4D87-B868-E56B71D6721D}">
      <dsp:nvSpPr>
        <dsp:cNvPr id="0" name=""/>
        <dsp:cNvSpPr/>
      </dsp:nvSpPr>
      <dsp:spPr>
        <a:xfrm>
          <a:off x="3195024"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C40CB06-70E4-4B3A-9160-28F86047EC7F}">
      <dsp:nvSpPr>
        <dsp:cNvPr id="0" name=""/>
        <dsp:cNvSpPr/>
      </dsp:nvSpPr>
      <dsp:spPr>
        <a:xfrm>
          <a:off x="3596023" y="3189827"/>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2014</a:t>
          </a:r>
        </a:p>
      </dsp:txBody>
      <dsp:txXfrm>
        <a:off x="3596023" y="3189827"/>
        <a:ext cx="2613984" cy="671229"/>
      </dsp:txXfrm>
    </dsp:sp>
    <dsp:sp modelId="{09E776F3-E56A-49C6-B552-95FC4A9AEB75}">
      <dsp:nvSpPr>
        <dsp:cNvPr id="0" name=""/>
        <dsp:cNvSpPr/>
      </dsp:nvSpPr>
      <dsp:spPr>
        <a:xfrm>
          <a:off x="3465324" y="779729"/>
          <a:ext cx="2875382" cy="1061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Playfair Display" panose="00000500000000000000" pitchFamily="2" charset="0"/>
            </a:rPr>
            <a:t>First practical Deep Neural Networks capable of learning generative models.</a:t>
          </a:r>
        </a:p>
      </dsp:txBody>
      <dsp:txXfrm>
        <a:off x="3465324" y="779729"/>
        <a:ext cx="2875382" cy="1061697"/>
      </dsp:txXfrm>
    </dsp:sp>
    <dsp:sp modelId="{86A0A532-8350-4AE9-8111-92163CFE419F}">
      <dsp:nvSpPr>
        <dsp:cNvPr id="0" name=""/>
        <dsp:cNvSpPr/>
      </dsp:nvSpPr>
      <dsp:spPr>
        <a:xfrm>
          <a:off x="4903015" y="1841427"/>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F70A24CF-E4CC-4938-A62C-9A93547C65B0}">
      <dsp:nvSpPr>
        <dsp:cNvPr id="0" name=""/>
        <dsp:cNvSpPr/>
      </dsp:nvSpPr>
      <dsp:spPr>
        <a:xfrm>
          <a:off x="5229763" y="2079030"/>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2017</a:t>
          </a:r>
        </a:p>
      </dsp:txBody>
      <dsp:txXfrm>
        <a:off x="5229763" y="2079030"/>
        <a:ext cx="2613984" cy="671229"/>
      </dsp:txXfrm>
    </dsp:sp>
    <dsp:sp modelId="{5A7D28FD-A324-4B97-8C24-C227A326B925}">
      <dsp:nvSpPr>
        <dsp:cNvPr id="0" name=""/>
        <dsp:cNvSpPr/>
      </dsp:nvSpPr>
      <dsp:spPr>
        <a:xfrm>
          <a:off x="5099064" y="4098660"/>
          <a:ext cx="2875382" cy="1061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Playfair Display" panose="00000500000000000000" pitchFamily="2" charset="0"/>
            </a:rPr>
            <a:t>The Transformer network enables advancements in generative models.</a:t>
          </a:r>
        </a:p>
      </dsp:txBody>
      <dsp:txXfrm>
        <a:off x="5099064" y="4098660"/>
        <a:ext cx="2875382" cy="1061697"/>
      </dsp:txXfrm>
    </dsp:sp>
    <dsp:sp modelId="{F78019FE-BE85-489C-B569-36DE0738E56A}">
      <dsp:nvSpPr>
        <dsp:cNvPr id="0" name=""/>
        <dsp:cNvSpPr/>
      </dsp:nvSpPr>
      <dsp:spPr>
        <a:xfrm>
          <a:off x="6536755" y="3088845"/>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B9C2675-D0BB-4360-85CF-7EF99293F770}">
      <dsp:nvSpPr>
        <dsp:cNvPr id="0" name=""/>
        <dsp:cNvSpPr/>
      </dsp:nvSpPr>
      <dsp:spPr>
        <a:xfrm>
          <a:off x="4828764"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3ED5909-DC60-47AE-941B-539FB988018B}">
      <dsp:nvSpPr>
        <dsp:cNvPr id="0" name=""/>
        <dsp:cNvSpPr/>
      </dsp:nvSpPr>
      <dsp:spPr>
        <a:xfrm>
          <a:off x="6462504"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2B8E107-E49F-472B-B94E-BD34AB988E52}">
      <dsp:nvSpPr>
        <dsp:cNvPr id="0" name=""/>
        <dsp:cNvSpPr/>
      </dsp:nvSpPr>
      <dsp:spPr>
        <a:xfrm>
          <a:off x="6863503" y="3189827"/>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2018</a:t>
          </a:r>
        </a:p>
      </dsp:txBody>
      <dsp:txXfrm>
        <a:off x="6863503" y="3189827"/>
        <a:ext cx="2613984" cy="671229"/>
      </dsp:txXfrm>
    </dsp:sp>
    <dsp:sp modelId="{608DFBB9-22AE-44E9-B4C7-CCA9753CEE09}">
      <dsp:nvSpPr>
        <dsp:cNvPr id="0" name=""/>
        <dsp:cNvSpPr/>
      </dsp:nvSpPr>
      <dsp:spPr>
        <a:xfrm>
          <a:off x="6722151" y="779729"/>
          <a:ext cx="2896689" cy="1061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Playfair Display" panose="00000500000000000000" pitchFamily="2" charset="0"/>
            </a:rPr>
            <a:t>The first Generative Pre-trained Transformer (GPT), known as GPT-1</a:t>
          </a:r>
        </a:p>
      </dsp:txBody>
      <dsp:txXfrm>
        <a:off x="6722151" y="779729"/>
        <a:ext cx="2896689" cy="1061697"/>
      </dsp:txXfrm>
    </dsp:sp>
    <dsp:sp modelId="{93278075-5450-4B77-887A-4155AAFD932E}">
      <dsp:nvSpPr>
        <dsp:cNvPr id="0" name=""/>
        <dsp:cNvSpPr/>
      </dsp:nvSpPr>
      <dsp:spPr>
        <a:xfrm>
          <a:off x="8170496" y="1841427"/>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1E6FBA0-507B-476D-9A09-EA01482865BE}">
      <dsp:nvSpPr>
        <dsp:cNvPr id="0" name=""/>
        <dsp:cNvSpPr/>
      </dsp:nvSpPr>
      <dsp:spPr>
        <a:xfrm>
          <a:off x="8497244" y="2079030"/>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2019</a:t>
          </a:r>
        </a:p>
      </dsp:txBody>
      <dsp:txXfrm>
        <a:off x="8497244" y="2079030"/>
        <a:ext cx="2613984" cy="671229"/>
      </dsp:txXfrm>
    </dsp:sp>
    <dsp:sp modelId="{38974C7E-957C-4BB3-AFCC-76037E9638EE}">
      <dsp:nvSpPr>
        <dsp:cNvPr id="0" name=""/>
        <dsp:cNvSpPr/>
      </dsp:nvSpPr>
      <dsp:spPr>
        <a:xfrm>
          <a:off x="8366544" y="4098660"/>
          <a:ext cx="2875382" cy="8286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Playfair Display" panose="00000500000000000000" pitchFamily="2" charset="0"/>
            </a:rPr>
            <a:t>Followed by GPT-2 which uses a Foundation Model.</a:t>
          </a:r>
        </a:p>
      </dsp:txBody>
      <dsp:txXfrm>
        <a:off x="8366544" y="4098660"/>
        <a:ext cx="2875382" cy="828642"/>
      </dsp:txXfrm>
    </dsp:sp>
    <dsp:sp modelId="{FAE87DFD-2370-4A57-B2AA-132371E9BD36}">
      <dsp:nvSpPr>
        <dsp:cNvPr id="0" name=""/>
        <dsp:cNvSpPr/>
      </dsp:nvSpPr>
      <dsp:spPr>
        <a:xfrm>
          <a:off x="9804236" y="3088845"/>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FF9F61C-1A50-4BF9-BA86-E0508A575D61}">
      <dsp:nvSpPr>
        <dsp:cNvPr id="0" name=""/>
        <dsp:cNvSpPr/>
      </dsp:nvSpPr>
      <dsp:spPr>
        <a:xfrm>
          <a:off x="8096244"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7086E4D-0E29-4AF8-9279-4C8488DE0EF6}">
      <dsp:nvSpPr>
        <dsp:cNvPr id="0" name=""/>
        <dsp:cNvSpPr/>
      </dsp:nvSpPr>
      <dsp:spPr>
        <a:xfrm>
          <a:off x="9729985"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539CE89-5F42-496C-81AA-2D2DBBAF4A67}">
      <dsp:nvSpPr>
        <dsp:cNvPr id="0" name=""/>
        <dsp:cNvSpPr/>
      </dsp:nvSpPr>
      <dsp:spPr>
        <a:xfrm>
          <a:off x="10130984" y="3189827"/>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2021</a:t>
          </a:r>
        </a:p>
      </dsp:txBody>
      <dsp:txXfrm>
        <a:off x="10130984" y="3189827"/>
        <a:ext cx="2613984" cy="671229"/>
      </dsp:txXfrm>
    </dsp:sp>
    <dsp:sp modelId="{CC13C5BC-FAC3-4CAC-9FC4-4A766936240B}">
      <dsp:nvSpPr>
        <dsp:cNvPr id="0" name=""/>
        <dsp:cNvSpPr/>
      </dsp:nvSpPr>
      <dsp:spPr>
        <a:xfrm>
          <a:off x="9853180" y="779729"/>
          <a:ext cx="3169591" cy="10616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Playfair Display" panose="00000500000000000000" pitchFamily="2" charset="0"/>
            </a:rPr>
            <a:t>Release of DALL-E and high-quality AI art from natural language prompts.</a:t>
          </a:r>
        </a:p>
      </dsp:txBody>
      <dsp:txXfrm>
        <a:off x="9853180" y="779729"/>
        <a:ext cx="3169591" cy="1061697"/>
      </dsp:txXfrm>
    </dsp:sp>
    <dsp:sp modelId="{CDDD7AD8-258A-49B3-AE15-166A9E7E8B42}">
      <dsp:nvSpPr>
        <dsp:cNvPr id="0" name=""/>
        <dsp:cNvSpPr/>
      </dsp:nvSpPr>
      <dsp:spPr>
        <a:xfrm>
          <a:off x="11437976" y="1841427"/>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5964C61-18C3-43A3-8A66-CDE3EC9041EF}">
      <dsp:nvSpPr>
        <dsp:cNvPr id="0" name=""/>
        <dsp:cNvSpPr/>
      </dsp:nvSpPr>
      <dsp:spPr>
        <a:xfrm>
          <a:off x="11764724" y="2079030"/>
          <a:ext cx="2613984" cy="671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defRPr b="1"/>
          </a:pPr>
          <a:r>
            <a:rPr lang="en-US" sz="2800" kern="1200" dirty="0">
              <a:latin typeface="Playfair Display" panose="00000500000000000000" pitchFamily="2" charset="0"/>
            </a:rPr>
            <a:t>2023</a:t>
          </a:r>
        </a:p>
      </dsp:txBody>
      <dsp:txXfrm>
        <a:off x="11764724" y="2079030"/>
        <a:ext cx="2613984" cy="671229"/>
      </dsp:txXfrm>
    </dsp:sp>
    <dsp:sp modelId="{B1823BAB-B161-487F-921F-6BC12107FA36}">
      <dsp:nvSpPr>
        <dsp:cNvPr id="0" name=""/>
        <dsp:cNvSpPr/>
      </dsp:nvSpPr>
      <dsp:spPr>
        <a:xfrm>
          <a:off x="11634025" y="4098660"/>
          <a:ext cx="2875382" cy="82864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Playfair Display" panose="00000500000000000000" pitchFamily="2" charset="0"/>
            </a:rPr>
            <a:t>GPT-4 released.</a:t>
          </a:r>
        </a:p>
      </dsp:txBody>
      <dsp:txXfrm>
        <a:off x="11634025" y="4098660"/>
        <a:ext cx="2875382" cy="828642"/>
      </dsp:txXfrm>
    </dsp:sp>
    <dsp:sp modelId="{454DC248-A358-490A-8F7B-D3CFF834390F}">
      <dsp:nvSpPr>
        <dsp:cNvPr id="0" name=""/>
        <dsp:cNvSpPr/>
      </dsp:nvSpPr>
      <dsp:spPr>
        <a:xfrm>
          <a:off x="13071716" y="3088845"/>
          <a:ext cx="0" cy="100981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569EE11-F0D5-4941-AD53-81D6B08F14B6}">
      <dsp:nvSpPr>
        <dsp:cNvPr id="0" name=""/>
        <dsp:cNvSpPr/>
      </dsp:nvSpPr>
      <dsp:spPr>
        <a:xfrm>
          <a:off x="11363725"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EA441B9-E2D9-494B-8B7F-9C874BC80CD0}">
      <dsp:nvSpPr>
        <dsp:cNvPr id="0" name=""/>
        <dsp:cNvSpPr/>
      </dsp:nvSpPr>
      <dsp:spPr>
        <a:xfrm>
          <a:off x="12997465" y="2895792"/>
          <a:ext cx="148502" cy="148502"/>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Good morning, ladies and gentlemen! My name is P.K. Banerjee, and I am the General Manager of Data-Core Healthcare. Today we will be embarking on an intriguing journey into the realm of Generative AI, a revolutionary branch of Artificial Intelligence and the promise it holds for the Healthcare industry.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a:buChar char="•"/>
            </a:pPr>
            <a:r>
              <a:rPr lang="en-US" dirty="0"/>
              <a:t>Generative AI looks to replace the task-specific models used by Traditional AI with models that are trained on a broad set of unlabeled data. What does that mean? As you can see in the diagram here, input data may be of a wide variety of types – text, images, videos, speech, or even software code. The data is unstructured and not labeled by humans. The machine ingests this data and learns on its own, in an unsupervised or self supervised manner.</a:t>
            </a:r>
          </a:p>
          <a:p>
            <a:pPr marL="171450" indent="-171450">
              <a:buFont typeface="Arial"/>
              <a:buChar char="•"/>
            </a:pPr>
            <a:endParaRPr lang="en-US" dirty="0"/>
          </a:p>
          <a:p>
            <a:pPr marL="171450" indent="-171450">
              <a:buFont typeface="Arial"/>
              <a:buChar char="•"/>
            </a:pPr>
            <a:r>
              <a:rPr lang="en-US" dirty="0">
                <a:cs typeface="Calibri"/>
              </a:rPr>
              <a:t>These models are called ‘Foundation Models’, or sometimes ‘General-Purpose AI’ or ‘GPAI’ systems. The models can be adapted to a range of tasks such as text synthesis, image manipulation and audio generation with minimal fine-tuning.</a:t>
            </a:r>
          </a:p>
          <a:p>
            <a:pPr marL="171450" indent="-171450">
              <a:buFont typeface="Arial"/>
              <a:buChar cha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Foundation Models can be standalone systems or as the name suggests, can serve as the foundation for other downstream applications.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cs typeface="Calibri"/>
            </a:endParaRPr>
          </a:p>
          <a:p>
            <a:pPr marL="171450" indent="-171450">
              <a:buFont typeface="Arial"/>
              <a:buChar char="•"/>
            </a:pPr>
            <a:r>
              <a:rPr lang="en-US" dirty="0">
                <a:cs typeface="Calibri"/>
              </a:rPr>
              <a:t>GPT-3, Dall-E 2, and BERT are all foundation models and they have already demonstrated tremendous possibilities. You can ask any question or input a short prompt and the model spits out an entire essay or an interesting picture. The point to note here is that the model may not have been specifically trained for the topic in question!</a:t>
            </a:r>
          </a:p>
          <a:p>
            <a:pPr marL="171450" indent="-171450">
              <a:buFont typeface="Arial"/>
              <a:buChar char="•"/>
            </a:pPr>
            <a:endParaRPr lang="en-US" dirty="0">
              <a:cs typeface="Calibri"/>
            </a:endParaRPr>
          </a:p>
          <a:p>
            <a:pPr marL="171450" indent="-171450">
              <a:buFont typeface="Arial"/>
              <a:buChar char="•"/>
            </a:pPr>
            <a:r>
              <a:rPr lang="en-US" dirty="0">
                <a:cs typeface="Calibri"/>
              </a:rPr>
              <a:t>The strength of a Foundation Model lies in its ability to also apply the knowledge it has gained from one situation to another. This is similar to how you learn to drive on one specific car but without too much effort you are able to drive most other cars or even a truck!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12599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t>The other term that you very often come across when exploring GenAI is a Large Language Model, or LLM.</a:t>
            </a:r>
          </a:p>
          <a:p>
            <a:pPr marL="0" indent="0">
              <a:buFont typeface="Arial"/>
              <a:buNone/>
            </a:pPr>
            <a:endParaRPr lang="en-US" dirty="0"/>
          </a:p>
          <a:p>
            <a:pPr marL="171450" indent="-171450">
              <a:buFont typeface="Arial" panose="020B0604020202020204" pitchFamily="34" charset="0"/>
              <a:buChar char="•"/>
            </a:pPr>
            <a:r>
              <a:rPr lang="en-US" dirty="0"/>
              <a:t>This is a type of Foundation Model that is being widely used today.</a:t>
            </a:r>
          </a:p>
          <a:p>
            <a:pPr marL="0" indent="0">
              <a:buFont typeface="Arial"/>
              <a:buNone/>
            </a:pPr>
            <a:endParaRPr lang="en-US" dirty="0"/>
          </a:p>
          <a:p>
            <a:pPr marL="171450" indent="-171450">
              <a:buFont typeface="Arial"/>
              <a:buChar char="•"/>
            </a:pPr>
            <a:r>
              <a:rPr lang="en-US" dirty="0"/>
              <a:t>LLMs are advanced AI models which utilize deep learning techniques specifically tailored for natural language processing tasks. They are known for their ability to achieve a general-purpose understanding and generation of human language. The models are trained on vast amounts of textual data, </a:t>
            </a:r>
            <a:r>
              <a:rPr lang="en-US" dirty="0" err="1"/>
              <a:t>en</a:t>
            </a:r>
            <a:r>
              <a:rPr lang="en-US" dirty="0"/>
              <a:t>-compassing the entire spectrum of human language. In essence, they become language experts, learning from the immense text corpus available on the internet and other sources.</a:t>
            </a:r>
          </a:p>
          <a:p>
            <a:pPr marL="171450" indent="-171450">
              <a:buFont typeface="Arial"/>
              <a:buChar char="•"/>
            </a:pPr>
            <a:endParaRPr lang="en-US" dirty="0">
              <a:cs typeface="Calibri"/>
            </a:endParaRPr>
          </a:p>
          <a:p>
            <a:pPr marL="171450" indent="-171450">
              <a:buFont typeface="Arial"/>
              <a:buChar char="•"/>
            </a:pPr>
            <a:r>
              <a:rPr lang="en-US" dirty="0"/>
              <a:t>LLMs are responsible for producing text that is coherent, contextually relevant, and often in-distinguishable from content created by humans. No wonder, they are becoming a major headache for teachers or professors!</a:t>
            </a:r>
          </a:p>
          <a:p>
            <a:pPr marL="171450" indent="-171450">
              <a:buFont typeface="Arial"/>
              <a:buChar char="•"/>
            </a:pPr>
            <a:endParaRPr lang="en-US" dirty="0"/>
          </a:p>
          <a:p>
            <a:pPr marL="171450" indent="-171450">
              <a:buFont typeface="Arial"/>
              <a:buChar char="•"/>
            </a:pPr>
            <a:r>
              <a:rPr lang="en-US" dirty="0"/>
              <a:t>But used properly, LLMs are the enablers of human-like communication, be it for powering chatbots in customer support, or providing 24 by 7 medical information.</a:t>
            </a:r>
          </a:p>
          <a:p>
            <a:pPr marL="171450" indent="-171450">
              <a:buFont typeface="Arial"/>
              <a:buChar char="•"/>
            </a:pPr>
            <a:endParaRPr lang="en-US" dirty="0">
              <a:cs typeface="Calibri"/>
            </a:endParaRPr>
          </a:p>
          <a:p>
            <a:pPr marL="0" indent="0">
              <a:buFont typeface="Arial"/>
              <a:buNone/>
            </a:pPr>
            <a:r>
              <a:rPr lang="en-US" dirty="0"/>
              <a:t>In the context of Generative AI, LLMs are the linguistic powerhouses, fueling the creative potential of content generation.</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6466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delve into the realm of Generative AI, it's crucial to understand how it differs from Traditional AI, or the AI that we have been hearing about in the past decade.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8328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GenAI's primary focus is on generating new content, setting it apart from Traditional AI. While Traditional AI typically works with structured historical data and predicts outcomes, GenAI has the unique ability to produce data that wasn't explicitly part of its training dataset. It's like having an AI artist who can create new masterpieces rather than replicating or refining existing ones.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cs typeface="Calibri"/>
            </a:endParaRPr>
          </a:p>
          <a:p>
            <a:pPr marL="171450" indent="-171450">
              <a:buFont typeface="Arial"/>
              <a:buChar char="•"/>
            </a:pPr>
            <a:r>
              <a:rPr lang="en-US" dirty="0"/>
              <a:t>One of the fundamental differences lies in their training and learning approaches. Traditional AI mostly works with supervised learning which uses data labeled by humans to train algorithms that classify that data and predict outcomes. GenAI, on the other hand, learns from datasets without human annotations. It does this by learning intricate patterns within the data much like an artist who learns by observing other’s artwork and practicing over time rather than an artist who is formally trained on how to draw. As mentioned before, this type of learning is called unsupervised learning. GenAI harnesses the power of advanced techniques like Generative Adversarial Networks or GANs and Recurrent Neural Networks or RNNs to create content.</a:t>
            </a:r>
          </a:p>
          <a:p>
            <a:pPr marL="171450" indent="-171450">
              <a:buFont typeface="Arial"/>
              <a:buChar char="•"/>
            </a:pPr>
            <a:endParaRPr lang="en-US" dirty="0"/>
          </a:p>
          <a:p>
            <a:pPr marL="171450" indent="-171450">
              <a:buFont typeface="Arial"/>
              <a:buChar char="•"/>
            </a:pPr>
            <a:r>
              <a:rPr lang="en-US" dirty="0"/>
              <a:t>Another distinctive feature of GenAI is its ability to operate effectively with extensive data from a variety of sources while Traditional AI often demands comprehensive data for a specific domain. GenAI focuses on learning patterns within the data to create new content, making it practical for a wide range of applications.</a:t>
            </a:r>
          </a:p>
          <a:p>
            <a:pPr marL="171450" indent="-171450">
              <a:buFont typeface="Arial"/>
              <a:buChar char="•"/>
            </a:pPr>
            <a:endParaRPr lang="en-US" dirty="0"/>
          </a:p>
          <a:p>
            <a:pPr marL="171450" indent="-171450">
              <a:buFont typeface="Arial"/>
              <a:buChar char="•"/>
            </a:pPr>
            <a:r>
              <a:rPr lang="en-US" dirty="0">
                <a:cs typeface="Calibri"/>
              </a:rPr>
              <a:t>What truly sets GenAI apart is its adaptability. It can navigate unfamiliar situations and create new content without extensive retraining. Traditional AI systems, which rely heavily on labeled, historical data, may struggle when faced with scenarios outside their established knowledge.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7237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Well, now that we have some idea of ‘what GenAI is’ and ‘what it does best’, let us move on to some of the possible applications of Generative AI in the healthcare sector. This is the fun part of our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4665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As you all know, Healthcare generates vast amounts of data, from medical notes and patient records to test results and images. This data is mostly unstructured. We have just learnt that GenAI is a master at interpreting and analyzing unstructured data, making it suitable for a variety of different applications. Let us look at a few examples here. Each of these use cases has the potential to bring significant benefits not only to healthcare providers but also to patients.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GenAI can reduce administrative tasks, such as appointment scheduling and documentation. It can also be used to transcribe spoken words into text, make corrections to existing text or to create detailed clinical notes. This frees up the administrative staff to focus on more important matters.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cs typeface="Calibri"/>
              </a:rPr>
              <a:t>Many routine tasks can also be fully or partially automated. These include Medical Coding, Discharge Summaries, and Triage.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Gen AI can ensure that patients have access to medical information and guidance, around the clock.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It can also offer invaluable diagnostic assistance. By analyzing patient symptoms and medical histories, GenAI can tailor treatment plans, medication regimens, and even medical education materials to individual patient needs.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We will discuss each of these applications a bit more.</a:t>
            </a:r>
          </a:p>
          <a:p>
            <a:pPr marL="171450" indent="-171450">
              <a:buFont typeface="Arial"/>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4635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a:buChar char="•"/>
            </a:pPr>
            <a:r>
              <a:rPr lang="en-US" dirty="0"/>
              <a:t>GenAI can streamline various processes starting from a provider’s calendar management and patient scheduling to onboarding assistance.</a:t>
            </a:r>
          </a:p>
          <a:p>
            <a:pPr marL="0" indent="0">
              <a:buFont typeface="Arial"/>
              <a:buNone/>
            </a:pPr>
            <a:endParaRPr lang="en-US" dirty="0"/>
          </a:p>
          <a:p>
            <a:pPr marL="171450" indent="-171450">
              <a:buFont typeface="Arial"/>
              <a:buChar char="•"/>
            </a:pPr>
            <a:r>
              <a:rPr lang="en-US" dirty="0"/>
              <a:t>It can simplify documentation and create draft preauthorization requests or appeal letters for denied claims. The result? A significant decrease in the time administrative staff spend on these tasks.</a:t>
            </a:r>
          </a:p>
          <a:p>
            <a:pPr marL="0" indent="0">
              <a:buFont typeface="Arial"/>
              <a:buNone/>
            </a:pPr>
            <a:endParaRPr lang="en-US" dirty="0">
              <a:ea typeface="Calibri"/>
              <a:cs typeface="Calibri"/>
            </a:endParaRPr>
          </a:p>
          <a:p>
            <a:pPr marL="171450" indent="-171450">
              <a:buFont typeface="Arial"/>
              <a:buChar char="•"/>
            </a:pPr>
            <a:r>
              <a:rPr lang="en-US" dirty="0"/>
              <a:t>But GenAI's automation prowess goes beyond that. It can utilize, for example, IT and HR policies to address common questions from hospital employees on these topics. This enhances the overall employee experience, as they can quickly and efficiently access the information they need.</a:t>
            </a:r>
          </a:p>
          <a:p>
            <a:pPr marL="0" indent="0">
              <a:buFont typeface="Arial"/>
              <a:buNone/>
            </a:pPr>
            <a:endParaRPr lang="en-US" dirty="0"/>
          </a:p>
          <a:p>
            <a:pPr marL="0" indent="0">
              <a:buFont typeface="Arial"/>
              <a:buNone/>
            </a:pPr>
            <a:r>
              <a:rPr lang="en-US" dirty="0"/>
              <a:t>For all these tasks, relevant material must be fed to the GenAI system for it to interpret, analyze, and learn from.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3654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t>As already mentioned, Unstructured data can be converted into Structured data by GenAI.</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feature can be utilized to provide near-real-time verification of benefits and finding out the status of claims. Further developments may lead to an accurate calculation of out-of-pocket costs using the providers’ contracted rates and the patients’ benefits.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indent="-171450">
              <a:buFont typeface="Arial"/>
              <a:buChar char="•"/>
            </a:pPr>
            <a:r>
              <a:rPr lang="en-US" dirty="0"/>
              <a:t>An integral part of the healthcare revenue cycle is Medical Coding and Generative AI can assist in this process, reducing the time and effort required for manual coding. With its ability to learn and adapt, generative AI can reduce the risk of human errors and ensure that healthcare providers receive prompt payment for their services. However, a final review by expert coders may be required to ensure coding accuracy.</a:t>
            </a:r>
          </a:p>
          <a:p>
            <a:pPr marL="0" indent="0">
              <a:buFont typeface="Arial"/>
              <a:buNone/>
            </a:pPr>
            <a:endParaRPr lang="en-US" dirty="0"/>
          </a:p>
          <a:p>
            <a:pPr marL="171450" indent="-171450">
              <a:buFont typeface="Arial"/>
              <a:buChar char="•"/>
            </a:pPr>
            <a:r>
              <a:rPr lang="en-US" dirty="0"/>
              <a:t>Gen AI could - with clinician oversight - potentially generate discharge summaries or summaries for referrals. It could also synthesize specialist notes for the primary-care physicians.</a:t>
            </a:r>
          </a:p>
          <a:p>
            <a:pPr marL="0" indent="0">
              <a:buFont typeface="Arial"/>
              <a:buNone/>
            </a:pPr>
            <a:endParaRPr lang="en-US" dirty="0"/>
          </a:p>
          <a:p>
            <a:pPr marL="171450" indent="-171450">
              <a:buFont typeface="Arial"/>
              <a:buChar char="•"/>
            </a:pPr>
            <a:r>
              <a:rPr lang="en-US" dirty="0"/>
              <a:t>By asking tailored, relevant questions that mimic human conversations, GenAI-enabled Emergency Rooms can aid in triaging patients. It can also prioritize cases in real time by analyzing the health data collected during the triage process.</a:t>
            </a:r>
          </a:p>
          <a:p>
            <a:pPr marL="0" indent="0">
              <a:buFont typeface="Arial"/>
              <a:buNone/>
            </a:pPr>
            <a:endParaRPr lang="en-US" dirty="0"/>
          </a:p>
          <a:p>
            <a:pPr marL="171450" indent="-171450">
              <a:buFont typeface="Arial"/>
              <a:buChar char="•"/>
            </a:pPr>
            <a:r>
              <a:rPr lang="en-US" dirty="0"/>
              <a:t>With the release of platforms like DALL-E 2 and </a:t>
            </a:r>
            <a:r>
              <a:rPr lang="en-US" dirty="0" err="1"/>
              <a:t>Midjourney</a:t>
            </a:r>
            <a:r>
              <a:rPr lang="en-US" dirty="0"/>
              <a:t>, “Diffusion Generative Models” have achieved mainstream popularity. These models demonstrate the power of GenAI to generate breathtaking and often interesting images from simple text prompts. The same technology can be used to accelerate the development of new drugs and reduce the likelihood of adverse side effects. For example, Gen-AI is already being used to generate several molecular structures that are potential ‘molecular docking’ candidates for a drug. These candidates are then examined by the experts to determine the best fit.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40188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have been talking about GenAI’s capability of ingesting a wide variety of data in different media types.</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By reviewing and analyzing a patient’s medical history, current health issues and lifestyle, GenAI can formulate:</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12140" marR="0" lvl="1" indent="-171450" algn="l" defTabSz="914400" rtl="0" eaLnBrk="1" fontAlgn="auto" latinLnBrk="0" hangingPunct="1">
              <a:lnSpc>
                <a:spcPts val="4898"/>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Personalized treatment recommendations</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12140" marR="0" lvl="1" indent="-171450" algn="l" defTabSz="914400" rtl="0" eaLnBrk="1" fontAlgn="auto" latinLnBrk="0" hangingPunct="1">
              <a:lnSpc>
                <a:spcPts val="4898"/>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Predict how a disease might progress</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12140" marR="0" lvl="1" indent="-171450" algn="l" defTabSz="914400" rtl="0" eaLnBrk="1" fontAlgn="auto" latinLnBrk="0" hangingPunct="1">
              <a:lnSpc>
                <a:spcPts val="4898"/>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 even predict a patient’s response to certain treatments.</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12140" marR="0" lvl="1" indent="-171450" algn="l" defTabSz="914400" rtl="0" eaLnBrk="1" fontAlgn="auto" latinLnBrk="0" hangingPunct="1">
              <a:lnSpc>
                <a:spcPts val="4898"/>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GenAI is also capable of utilizing data from wearables like smartwatches to offer personalized care recommendations</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These recommendations, however, must be reviewed by a physician or clinician before communicating with the patient. GenAI is meant to help in the process not replace the expertise of medical professionals.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01459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a:buChar char="•"/>
            </a:pPr>
            <a:r>
              <a:rPr lang="en-US" dirty="0"/>
              <a:t>Generative AI can be leveraged to provide on-demand access to medical information. By utilizing its advanced contextual search capabilities, GenAI can provide healthcare professionals and patients with instant access to up-to-date medical information. Whether it's clarifying a medical term, researching a specific condition or symptom, Generative AI ensures that medical knowledge is available 24 by 7.</a:t>
            </a:r>
          </a:p>
          <a:p>
            <a:pPr marL="0" indent="0">
              <a:buFont typeface="Arial"/>
              <a:buNone/>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Virtual assistants can be developed through GenAI. These virtual assistants can interact with patients at any time of day or night. They are like a digital helpline, ready to answer questions and provide information and guidance in a variety of ways. But a word of caution here – such systems should be thoroughly examined by experts to ensure that proper information is being provided to the patients. Additionally, when there is any hint of a critical condition within the patient dialog, the system must be trained to refrain from providing any further information and refer the patient to a professional.</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cs typeface="Calibri"/>
            </a:endParaRPr>
          </a:p>
          <a:p>
            <a:pPr marL="171450" indent="-171450">
              <a:buFont typeface="Arial"/>
              <a:buChar char="•"/>
            </a:pPr>
            <a:r>
              <a:rPr lang="en-US" dirty="0"/>
              <a:t>GenAI enables personalized health nudges These can be delivered through various channels like mobile apps or messaging platforms. They are tailored to an individual's health needs and behaviors, encouraging them to adopt healthier habits and make informed choices. For example, a personalized nudge might remind patients to take their medication, encourage them to engage in physical activity, or provide dietary guidance. This personalized approach fosters patient engagement and enhances overall health outcomes.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5977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lgn="l">
              <a:lnSpc>
                <a:spcPct val="100000"/>
              </a:lnSpc>
              <a:spcAft>
                <a:spcPts val="600"/>
              </a:spcAft>
              <a:buFont typeface="Arial" panose="020B0604020202020204" pitchFamily="34" charset="0"/>
              <a:buChar char="•"/>
            </a:pPr>
            <a:r>
              <a:rPr lang="en-US" b="0" i="0" dirty="0">
                <a:effectLst/>
                <a:latin typeface="Playfair Display" panose="00000500000000000000" pitchFamily="2" charset="0"/>
              </a:rPr>
              <a:t>We start our journey with an introduction to Artificial Intelligence and Generative AI with some historical perspective and the current state of affairs.</a:t>
            </a:r>
          </a:p>
          <a:p>
            <a:pPr algn="l">
              <a:lnSpc>
                <a:spcPct val="100000"/>
              </a:lnSpc>
              <a:spcAft>
                <a:spcPts val="600"/>
              </a:spcAft>
            </a:pPr>
            <a:endParaRPr lang="en-US" b="0" i="0" dirty="0">
              <a:effectLst/>
              <a:latin typeface="Playfair Display" panose="00000500000000000000" pitchFamily="2" charset="0"/>
            </a:endParaRPr>
          </a:p>
          <a:p>
            <a:pPr marL="171450" indent="-171450" algn="l">
              <a:lnSpc>
                <a:spcPct val="100000"/>
              </a:lnSpc>
              <a:spcAft>
                <a:spcPts val="600"/>
              </a:spcAft>
              <a:buFont typeface="Arial" panose="020B0604020202020204" pitchFamily="34" charset="0"/>
              <a:buChar char="•"/>
            </a:pPr>
            <a:r>
              <a:rPr lang="en-US" b="0" i="0" dirty="0">
                <a:effectLst/>
                <a:latin typeface="Playfair Display" panose="00000500000000000000" pitchFamily="2" charset="0"/>
              </a:rPr>
              <a:t>We take a peek at the two core structures which are the driving forces behind its powerful capabilities.</a:t>
            </a:r>
          </a:p>
          <a:p>
            <a:pPr marL="171450" indent="-171450" algn="l">
              <a:lnSpc>
                <a:spcPct val="100000"/>
              </a:lnSpc>
              <a:spcAft>
                <a:spcPts val="600"/>
              </a:spcAft>
              <a:buFont typeface="Arial" panose="020B0604020202020204" pitchFamily="34" charset="0"/>
              <a:buChar char="•"/>
            </a:pPr>
            <a:endParaRPr lang="en-US" b="0" i="0" dirty="0">
              <a:effectLst/>
              <a:latin typeface="Playfair Display" panose="00000500000000000000" pitchFamily="2" charset="0"/>
            </a:endParaRPr>
          </a:p>
          <a:p>
            <a:pPr marL="171450" indent="-171450" algn="l">
              <a:lnSpc>
                <a:spcPct val="100000"/>
              </a:lnSpc>
              <a:spcAft>
                <a:spcPts val="600"/>
              </a:spcAft>
              <a:buFont typeface="Arial" panose="020B0604020202020204" pitchFamily="34" charset="0"/>
              <a:buChar char="•"/>
            </a:pPr>
            <a:r>
              <a:rPr lang="en-US" b="0" i="0" dirty="0">
                <a:effectLst/>
                <a:latin typeface="Playfair Display" panose="00000500000000000000" pitchFamily="2" charset="0"/>
              </a:rPr>
              <a:t>Moving beyond the technicalities, we contrast Generative AI with Traditional AI, spotlighting the features that set it apart and position it as a catalyst for innovation.</a:t>
            </a:r>
          </a:p>
          <a:p>
            <a:pPr marL="171450" indent="-171450" algn="l">
              <a:lnSpc>
                <a:spcPct val="100000"/>
              </a:lnSpc>
              <a:spcAft>
                <a:spcPts val="600"/>
              </a:spcAft>
              <a:buFont typeface="Arial" panose="020B0604020202020204" pitchFamily="34" charset="0"/>
              <a:buChar char="•"/>
            </a:pPr>
            <a:endParaRPr lang="en-US" b="0" i="0" dirty="0">
              <a:effectLst/>
              <a:latin typeface="Playfair Display" panose="00000500000000000000" pitchFamily="2" charset="0"/>
            </a:endParaRPr>
          </a:p>
          <a:p>
            <a:pPr marL="171450" indent="-171450" algn="l">
              <a:lnSpc>
                <a:spcPct val="100000"/>
              </a:lnSpc>
              <a:spcAft>
                <a:spcPts val="600"/>
              </a:spcAft>
              <a:buFont typeface="Arial" panose="020B0604020202020204" pitchFamily="34" charset="0"/>
              <a:buChar char="•"/>
            </a:pPr>
            <a:r>
              <a:rPr lang="en-US" b="0" i="0" dirty="0">
                <a:effectLst/>
                <a:latin typeface="Playfair Display" panose="00000500000000000000" pitchFamily="2" charset="0"/>
              </a:rPr>
              <a:t>We then shift focus to the potential enhancements and efficiencies Generative AI can bring to the Healthcare industry, specifically with respect to patient engagement and operational efficiencies.</a:t>
            </a:r>
          </a:p>
          <a:p>
            <a:pPr marL="171450" indent="-171450" algn="l">
              <a:lnSpc>
                <a:spcPct val="100000"/>
              </a:lnSpc>
              <a:spcAft>
                <a:spcPts val="600"/>
              </a:spcAft>
              <a:buFont typeface="Arial" panose="020B0604020202020204" pitchFamily="34" charset="0"/>
              <a:buChar char="•"/>
            </a:pPr>
            <a:endParaRPr lang="en-US" b="0" i="0" dirty="0">
              <a:effectLst/>
              <a:latin typeface="Playfair Display" panose="00000500000000000000" pitchFamily="2" charset="0"/>
            </a:endParaRPr>
          </a:p>
          <a:p>
            <a:pPr marL="171450" indent="-171450" algn="l">
              <a:lnSpc>
                <a:spcPct val="100000"/>
              </a:lnSpc>
              <a:spcAft>
                <a:spcPts val="600"/>
              </a:spcAft>
              <a:buFont typeface="Arial" panose="020B0604020202020204" pitchFamily="34" charset="0"/>
              <a:buChar char="•"/>
            </a:pPr>
            <a:r>
              <a:rPr lang="en-US" b="0" i="0" dirty="0">
                <a:effectLst/>
                <a:latin typeface="Playfair Display" panose="00000500000000000000" pitchFamily="2" charset="0"/>
              </a:rPr>
              <a:t>However, as with any technological marvel, there are risks, and we must learn how to use this tool in a responsible manner. We will talk about some of these risks and what to look out for.</a:t>
            </a:r>
          </a:p>
          <a:p>
            <a:pPr marL="171450" indent="-171450" algn="l">
              <a:lnSpc>
                <a:spcPct val="100000"/>
              </a:lnSpc>
              <a:spcAft>
                <a:spcPts val="600"/>
              </a:spcAft>
              <a:buFont typeface="Arial" panose="020B0604020202020204" pitchFamily="34" charset="0"/>
              <a:buChar char="•"/>
            </a:pPr>
            <a:endParaRPr lang="en-US" b="0" i="0" dirty="0">
              <a:effectLst/>
              <a:latin typeface="Playfair Display" panose="00000500000000000000" pitchFamily="2" charset="0"/>
            </a:endParaRPr>
          </a:p>
          <a:p>
            <a:pPr marL="171450" indent="-171450" algn="l">
              <a:lnSpc>
                <a:spcPct val="100000"/>
              </a:lnSpc>
              <a:spcAft>
                <a:spcPts val="600"/>
              </a:spcAft>
              <a:buFont typeface="Arial" panose="020B0604020202020204" pitchFamily="34" charset="0"/>
              <a:buChar char="•"/>
            </a:pPr>
            <a:r>
              <a:rPr lang="en-US" b="0" i="0" dirty="0">
                <a:effectLst/>
                <a:latin typeface="Playfair Display" panose="00000500000000000000" pitchFamily="2" charset="0"/>
              </a:rPr>
              <a:t>Finally, we address the crucial question — What can Generative AI do for you?—offering insights into how this technology aligns with your business objectives and opens new horizons for advancement.</a:t>
            </a:r>
          </a:p>
          <a:p>
            <a:pPr marL="171450" indent="-171450" algn="l">
              <a:lnSpc>
                <a:spcPct val="100000"/>
              </a:lnSpc>
              <a:spcAft>
                <a:spcPts val="600"/>
              </a:spcAft>
              <a:buFont typeface="Arial" panose="020B0604020202020204" pitchFamily="34" charset="0"/>
              <a:buChar char="•"/>
            </a:pPr>
            <a:endParaRPr lang="en-US" b="0" i="0" dirty="0">
              <a:effectLst/>
              <a:latin typeface="Playfair Display" panose="00000500000000000000" pitchFamily="2" charset="0"/>
            </a:endParaRPr>
          </a:p>
          <a:p>
            <a:pPr algn="l">
              <a:lnSpc>
                <a:spcPct val="100000"/>
              </a:lnSpc>
              <a:spcAft>
                <a:spcPts val="600"/>
              </a:spcAft>
            </a:pPr>
            <a:r>
              <a:rPr lang="en-US" b="0" i="0" dirty="0">
                <a:effectLst/>
                <a:latin typeface="Playfair Display" panose="00000500000000000000" pitchFamily="2" charset="0"/>
              </a:rPr>
              <a:t>Join us in this exploration, ask questions, and let us together unlock the Promise of Generative AI in transforming Healthcare.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93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t>Let’s look at some other Use Cases of GenAI in the Healthcare industry. By now you must have a pretty good idea of the capabilities of GenAI, so we will just touch upon these without getting into too much details.</a:t>
            </a:r>
          </a:p>
          <a:p>
            <a:pPr marL="0" indent="0">
              <a:buFont typeface="Arial"/>
              <a:buNone/>
            </a:pPr>
            <a:endParaRPr lang="en-US" dirty="0">
              <a:cs typeface="Calibri"/>
            </a:endParaRPr>
          </a:p>
          <a:p>
            <a:pPr marL="171450" indent="-171450">
              <a:buFont typeface="Arial"/>
              <a:buChar char="•"/>
            </a:pPr>
            <a:r>
              <a:rPr lang="en-US" dirty="0"/>
              <a:t>When it comes to medical imaging, Generative AI can play a crucial role in its interpretation. This capability speeds up the physician review process.</a:t>
            </a:r>
          </a:p>
          <a:p>
            <a:pPr marL="0" indent="0">
              <a:buFont typeface="Arial"/>
              <a:buNone/>
            </a:pPr>
            <a:endParaRPr lang="en-US" dirty="0"/>
          </a:p>
          <a:p>
            <a:pPr marL="171450" indent="-171450">
              <a:buFont typeface="Arial"/>
              <a:buChar char="•"/>
            </a:pPr>
            <a:r>
              <a:rPr lang="en-US" dirty="0"/>
              <a:t>The healthcare industry relies on a multitude of medical devices, and Generative AI can be trained to predict when these devices may require maintenance or replacement.</a:t>
            </a:r>
          </a:p>
          <a:p>
            <a:pPr marL="0" indent="0">
              <a:buFont typeface="Arial"/>
              <a:buNone/>
            </a:pPr>
            <a:endParaRPr lang="en-US" dirty="0"/>
          </a:p>
          <a:p>
            <a:pPr marL="171450" indent="-171450">
              <a:buFont typeface="Arial"/>
              <a:buChar char="•"/>
            </a:pPr>
            <a:r>
              <a:rPr lang="en-US" dirty="0">
                <a:cs typeface="Calibri"/>
              </a:rPr>
              <a:t>Generative AI can analyze patient data and medical histories to flag potential issues, such as drug interactions or allergy risks. This proactive approach enhances patient safety.</a:t>
            </a:r>
          </a:p>
          <a:p>
            <a:pPr marL="0" indent="0">
              <a:buFont typeface="Arial"/>
              <a:buNone/>
            </a:pPr>
            <a:endParaRPr lang="en-US" dirty="0">
              <a:cs typeface="Calibri"/>
            </a:endParaRPr>
          </a:p>
          <a:p>
            <a:pPr marL="171450" indent="-171450">
              <a:buFont typeface="Arial"/>
              <a:buChar char="•"/>
            </a:pPr>
            <a:r>
              <a:rPr lang="en-US" dirty="0">
                <a:cs typeface="Calibri"/>
              </a:rPr>
              <a:t>While there is no dearth of healthcare data, the data is not always available to researchers and data scientists due to privacy concerns. The only way out is the use of synthetic data. GenAI, with its creative abilities, can serve that essential purpose, thus preserving patient privacy while advancing medical research and innovation.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39260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have covered a variety of possible applications of Generative AI in healthcare. But with any new technology comes its own share of risks. We will discuss some of these.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17811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lgn="just">
              <a:buFont typeface="Arial" panose="020B0604020202020204" pitchFamily="34" charset="0"/>
              <a:buChar char="•"/>
            </a:pPr>
            <a:r>
              <a:rPr lang="en-US" dirty="0">
                <a:solidFill>
                  <a:srgbClr val="222222"/>
                </a:solidFill>
              </a:rPr>
              <a:t>The more recent a model’s version is, the better it tends to perform, but this is not always guaranteed – it must be validated!</a:t>
            </a:r>
          </a:p>
          <a:p>
            <a:pPr marL="171450" indent="-171450" algn="just">
              <a:buFont typeface="Arial" panose="020B0604020202020204" pitchFamily="34" charset="0"/>
              <a:buChar char="•"/>
            </a:pPr>
            <a:endParaRPr lang="en-US" dirty="0">
              <a:solidFill>
                <a:srgbClr val="222222"/>
              </a:solidFill>
            </a:endParaRPr>
          </a:p>
          <a:p>
            <a:pPr marL="171450" indent="-171450" algn="just">
              <a:buFont typeface="Arial" panose="020B0604020202020204" pitchFamily="34" charset="0"/>
              <a:buChar char="•"/>
            </a:pPr>
            <a:r>
              <a:rPr lang="en-US" dirty="0">
                <a:solidFill>
                  <a:srgbClr val="222222"/>
                </a:solidFill>
              </a:rPr>
              <a:t>Large language models trained on medical information will similarly have multiple successive versions over short periods of time. But clinical evaluation and certification take time, so there is always a risk that by the time an evaluation is completed, the model that is being evaluated has already changed substantially with the release of a new version. Regulatory bodies must keep pace with technology to ensure that any solution available to the public is vetted by experts.</a:t>
            </a:r>
          </a:p>
          <a:p>
            <a:pPr marL="0" indent="0" algn="just">
              <a:buFont typeface="Arial" panose="020B0604020202020204" pitchFamily="34" charset="0"/>
              <a:buNone/>
            </a:pPr>
            <a:endParaRPr lang="en-US" dirty="0">
              <a:solidFill>
                <a:srgbClr val="222222"/>
              </a:solidFill>
            </a:endParaRPr>
          </a:p>
          <a:p>
            <a:pPr marL="171450" indent="-171450" algn="just">
              <a:buFont typeface="Arial" panose="020B0604020202020204" pitchFamily="34" charset="0"/>
              <a:buChar char="•"/>
            </a:pPr>
            <a:r>
              <a:rPr lang="en-US" dirty="0">
                <a:solidFill>
                  <a:srgbClr val="222222"/>
                </a:solidFill>
              </a:rPr>
              <a:t>It is also necessary for Generative AI models to incorporate the latest in medical or clinical knowledge to be able to provide the best recommendations. Hence, GenAI models, especially in healthcare, must be continuously trained with new and updated information.</a:t>
            </a:r>
          </a:p>
          <a:p>
            <a:pPr marL="171450" indent="-171450" algn="just">
              <a:buFont typeface="Arial" panose="020B0604020202020204" pitchFamily="34" charset="0"/>
              <a:buChar char="•"/>
            </a:pPr>
            <a:endParaRPr lang="en-US" dirty="0">
              <a:solidFill>
                <a:srgbClr val="222222"/>
              </a:solidFill>
            </a:endParaRPr>
          </a:p>
          <a:p>
            <a:pPr marL="171450" indent="-171450" algn="just">
              <a:buFont typeface="Arial" panose="020B0604020202020204" pitchFamily="34" charset="0"/>
              <a:buChar char="•"/>
            </a:pPr>
            <a:r>
              <a:rPr lang="en-US" dirty="0">
                <a:solidFill>
                  <a:srgbClr val="222222"/>
                </a:solidFill>
              </a:rPr>
              <a:t>Another major challenge is the trustworthiness of GenAI generated content. Healthcare professionals must be able to understand what data is being used and how the content is being created in order to build trust.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6306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fontAlgn="base">
              <a:buFont typeface="Arial" panose="020B0604020202020204" pitchFamily="34" charset="0"/>
              <a:buNone/>
            </a:pPr>
            <a:r>
              <a:rPr lang="en-US" dirty="0">
                <a:solidFill>
                  <a:srgbClr val="123974"/>
                </a:solidFill>
              </a:rPr>
              <a:t>The risks of GenAI are as varied as the applications. Being aware of these risks will allow you to use GenAI effectively and safely.</a:t>
            </a:r>
          </a:p>
          <a:p>
            <a:pPr marL="0" indent="0" fontAlgn="base">
              <a:buFont typeface="Arial" panose="020B0604020202020204" pitchFamily="34" charset="0"/>
              <a:buNone/>
            </a:pPr>
            <a:endParaRPr lang="en-US" dirty="0">
              <a:solidFill>
                <a:srgbClr val="123974"/>
              </a:solidFill>
            </a:endParaRPr>
          </a:p>
          <a:p>
            <a:pPr marL="171450" indent="-171450">
              <a:buFont typeface="Arial" panose="020B0604020202020204" pitchFamily="34" charset="0"/>
              <a:buChar char="•"/>
            </a:pPr>
            <a:r>
              <a:rPr lang="en-US" dirty="0">
                <a:solidFill>
                  <a:srgbClr val="123974"/>
                </a:solidFill>
              </a:rPr>
              <a:t>Generative AI technology is still evolving and can sometimes generate results that are simply wrong - a phenomenon known as hallucinating. Human review of output is, therefore, essential in any critical application.</a:t>
            </a:r>
          </a:p>
          <a:p>
            <a:pPr marL="0" indent="0">
              <a:buFont typeface="Arial" panose="020B0604020202020204" pitchFamily="34" charset="0"/>
              <a:buNone/>
            </a:pPr>
            <a:endParaRPr lang="en-US" dirty="0">
              <a:solidFill>
                <a:srgbClr val="123974"/>
              </a:solidFill>
            </a:endParaRPr>
          </a:p>
          <a:p>
            <a:pPr marL="171450" indent="-171450">
              <a:buFont typeface="Arial" panose="020B0604020202020204" pitchFamily="34" charset="0"/>
              <a:buChar char="•"/>
            </a:pPr>
            <a:r>
              <a:rPr lang="en-US" dirty="0">
                <a:solidFill>
                  <a:srgbClr val="123974"/>
                </a:solidFill>
              </a:rPr>
              <a:t>Patient health data is sensitive and must be handled with extreme care. GenAI solutions must clarify data ownership, adhere to patient privacy, and look beyond sensitive patient information to the creation and use of synthetic data during the development phase.</a:t>
            </a:r>
          </a:p>
          <a:p>
            <a:pPr marL="0" indent="0">
              <a:buFont typeface="Arial" panose="020B0604020202020204" pitchFamily="34" charset="0"/>
              <a:buNone/>
            </a:pPr>
            <a:endParaRPr lang="en-US" dirty="0">
              <a:solidFill>
                <a:srgbClr val="123974"/>
              </a:solidFill>
            </a:endParaRPr>
          </a:p>
          <a:p>
            <a:pPr marL="171450" indent="-171450">
              <a:buFont typeface="Arial" panose="020B0604020202020204" pitchFamily="34" charset="0"/>
              <a:buChar char="•"/>
            </a:pPr>
            <a:r>
              <a:rPr lang="en-US" dirty="0">
                <a:solidFill>
                  <a:srgbClr val="123974"/>
                </a:solidFill>
              </a:rPr>
              <a:t>As with any AI technology, GenAI also operates as a black box, making it unsettling to some users. To build trust and increase adoption rates, GenAI solutions must clarify how a given algorithm works and how a specific set of data leads to an outcome.</a:t>
            </a:r>
          </a:p>
          <a:p>
            <a:pPr marL="0" indent="0">
              <a:buFont typeface="Arial" panose="020B0604020202020204" pitchFamily="34" charset="0"/>
              <a:buNone/>
            </a:pPr>
            <a:endParaRPr lang="en-US" dirty="0">
              <a:solidFill>
                <a:srgbClr val="123974"/>
              </a:solidFill>
            </a:endParaRPr>
          </a:p>
          <a:p>
            <a:pPr marL="171450" indent="-171450">
              <a:buFont typeface="Arial" panose="020B0604020202020204" pitchFamily="34" charset="0"/>
              <a:buChar char="•"/>
            </a:pPr>
            <a:r>
              <a:rPr lang="en-US" dirty="0">
                <a:solidFill>
                  <a:srgbClr val="123974"/>
                </a:solidFill>
              </a:rPr>
              <a:t>Patients may rely too heavily on information generated by GenAI. Providers and payers must clarify how specific solutions should be used, with clear messaging that AI-generated insights are recommendations rather than mandates.</a:t>
            </a:r>
          </a:p>
          <a:p>
            <a:pPr marL="0" indent="0">
              <a:buFont typeface="Arial" panose="020B0604020202020204" pitchFamily="34" charset="0"/>
              <a:buNone/>
            </a:pPr>
            <a:endParaRPr lang="en-US" dirty="0">
              <a:solidFill>
                <a:srgbClr val="123974"/>
              </a:solidFill>
            </a:endParaRPr>
          </a:p>
          <a:p>
            <a:pPr marL="171450" indent="-171450" fontAlgn="base">
              <a:buFont typeface="Arial" panose="020B0604020202020204" pitchFamily="34" charset="0"/>
              <a:buChar char="•"/>
            </a:pPr>
            <a:r>
              <a:rPr lang="en-US" dirty="0">
                <a:solidFill>
                  <a:srgbClr val="123974"/>
                </a:solidFill>
              </a:rPr>
              <a:t>Because Foundation Models stem from only a few core technologies, inherent biases in these models might spread through every AI application based on them.</a:t>
            </a:r>
          </a:p>
          <a:p>
            <a:pPr marL="0" indent="0" fontAlgn="base">
              <a:buFont typeface="Arial" panose="020B0604020202020204" pitchFamily="34" charset="0"/>
              <a:buNone/>
            </a:pPr>
            <a:endParaRPr lang="en-US" dirty="0">
              <a:solidFill>
                <a:srgbClr val="123974"/>
              </a:solidFill>
            </a:endParaRPr>
          </a:p>
          <a:p>
            <a:pPr marL="171450" indent="-171450">
              <a:buFont typeface="Arial" panose="020B0604020202020204" pitchFamily="34" charset="0"/>
              <a:buChar char="•"/>
            </a:pPr>
            <a:r>
              <a:rPr lang="en-US" dirty="0">
                <a:solidFill>
                  <a:srgbClr val="123974"/>
                </a:solidFill>
              </a:rPr>
              <a:t>The graph on the right depicts the results of a survey conducted by Bain &amp; Company. Health system executives were asked what they see as the biggest barriers to implementing Generative AI in their health system. The top three responses were resource constraints, lack of technical expertise, and regulatory and legal considerations.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8315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to the most important question – what can this technology do for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28746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r>
              <a:rPr lang="en-US" b="0" i="0" dirty="0">
                <a:effectLst/>
                <a:latin typeface="Playfair Display" panose="00000500000000000000" pitchFamily="2" charset="0"/>
              </a:rPr>
              <a:t>Staff Burnout and Turnover in Healthcare directly affects productivity and operational efficiency. Healthcare organizations are also facing unprecedented financial challenges.</a:t>
            </a:r>
          </a:p>
          <a:p>
            <a:pPr marL="440690" marR="0" lvl="1" indent="0" algn="l" defTabSz="914400" rtl="0" eaLnBrk="1" fontAlgn="auto" latinLnBrk="0" hangingPunct="1">
              <a:lnSpc>
                <a:spcPts val="4898"/>
              </a:lnSpc>
              <a:spcBef>
                <a:spcPts val="0"/>
              </a:spcBef>
              <a:spcAft>
                <a:spcPts val="0"/>
              </a:spcAft>
              <a:buClrTx/>
              <a:buSzTx/>
              <a:buFont typeface="Arial" panose="020B0604020202020204" pitchFamily="34" charset="0"/>
              <a:buNone/>
              <a:tabLst/>
              <a:defRPr/>
            </a:pPr>
            <a:endParaRPr lang="en-US" b="0" i="0" dirty="0">
              <a:effectLst/>
              <a:latin typeface="Playfair Display" panose="00000500000000000000" pitchFamily="2" charset="0"/>
            </a:endParaRPr>
          </a:p>
          <a:p>
            <a:pPr marL="457200" lvl="1" indent="0" algn="l">
              <a:buFont typeface="Arial" panose="020B0604020202020204" pitchFamily="34" charset="0"/>
              <a:buNone/>
            </a:pPr>
            <a:r>
              <a:rPr lang="en-US" b="0" i="0" dirty="0">
                <a:effectLst/>
                <a:latin typeface="Playfair Display" panose="00000500000000000000" pitchFamily="2" charset="0"/>
              </a:rPr>
              <a:t>Introducing Generative AI into the healthcare landscape has the potential to address these challenges. Imagine an AI solution available 24 hours a day, 7 days a week, 365 days a year! This support becomes invaluable for healthcare organizations in offloading some of their burden.</a:t>
            </a:r>
          </a:p>
          <a:p>
            <a:pPr marL="457200" lvl="1" indent="0" algn="l">
              <a:buFont typeface="Arial" panose="020B0604020202020204" pitchFamily="34" charset="0"/>
              <a:buNone/>
            </a:pPr>
            <a:endParaRPr lang="en-US" b="0" i="0" dirty="0">
              <a:effectLst/>
              <a:latin typeface="Playfair Display" panose="00000500000000000000" pitchFamily="2" charset="0"/>
            </a:endParaRPr>
          </a:p>
          <a:p>
            <a:pPr marL="628650" lvl="1" indent="-171450" algn="l">
              <a:buFont typeface="Arial" panose="020B0604020202020204" pitchFamily="34" charset="0"/>
              <a:buChar char="•"/>
            </a:pPr>
            <a:r>
              <a:rPr lang="en-US" b="0" i="0" dirty="0">
                <a:effectLst/>
                <a:latin typeface="Playfair Display" panose="00000500000000000000" pitchFamily="2" charset="0"/>
              </a:rPr>
              <a:t>The capability of Chatbots to simulate human-like interactions can be utilized by contact centers for more common Level-1 interactions.</a:t>
            </a:r>
          </a:p>
          <a:p>
            <a:pPr marL="457200" lvl="1" indent="0" algn="l">
              <a:buFont typeface="Arial" panose="020B0604020202020204" pitchFamily="34" charset="0"/>
              <a:buNone/>
            </a:pPr>
            <a:endParaRPr lang="en-US" b="0" i="0" dirty="0">
              <a:effectLst/>
              <a:latin typeface="Playfair Display" panose="00000500000000000000" pitchFamily="2" charset="0"/>
            </a:endParaRPr>
          </a:p>
          <a:p>
            <a:pPr marL="628650" lvl="1" indent="-171450" algn="l">
              <a:buFont typeface="Arial" panose="020B0604020202020204" pitchFamily="34" charset="0"/>
              <a:buChar char="•"/>
            </a:pPr>
            <a:r>
              <a:rPr lang="en-US" b="0" i="0" dirty="0">
                <a:effectLst/>
                <a:latin typeface="Playfair Display" panose="00000500000000000000" pitchFamily="2" charset="0"/>
              </a:rPr>
              <a:t>Assisted Medical Coding or an Automated Triage can not only significantly reduce manual effort but also allow your staff to perform higher level patient care functions.</a:t>
            </a:r>
          </a:p>
          <a:p>
            <a:pPr marL="457200" lvl="1" indent="0" algn="l">
              <a:buFont typeface="Arial" panose="020B0604020202020204" pitchFamily="34" charset="0"/>
              <a:buNone/>
            </a:pPr>
            <a:endParaRPr lang="en-US" b="0" i="0" dirty="0">
              <a:effectLst/>
              <a:latin typeface="Playfair Display" panose="00000500000000000000" pitchFamily="2" charset="0"/>
            </a:endParaRPr>
          </a:p>
          <a:p>
            <a:pPr marL="628650" lvl="1" indent="-171450" algn="l">
              <a:buFont typeface="Arial" panose="020B0604020202020204" pitchFamily="34" charset="0"/>
              <a:buChar char="•"/>
            </a:pPr>
            <a:r>
              <a:rPr lang="en-US" b="0" i="0" dirty="0">
                <a:effectLst/>
                <a:latin typeface="Playfair Display" panose="00000500000000000000" pitchFamily="2" charset="0"/>
              </a:rPr>
              <a:t>As you have seen, GenAI has the capability to analyze, interpret, summarize, and create documents or other types of media from the knowledge the models have been trained on. You can utilize this capability in myriad ways in your organization to streamline your processes and improve your bottom-line.</a:t>
            </a:r>
          </a:p>
          <a:p>
            <a:pPr marL="457200" lvl="1" indent="0" algn="l">
              <a:buFont typeface="Arial" panose="020B0604020202020204" pitchFamily="34" charset="0"/>
              <a:buNone/>
            </a:pPr>
            <a:endParaRPr lang="en-US" b="0" i="0" dirty="0">
              <a:effectLst/>
              <a:latin typeface="Playfair Display" panose="00000500000000000000" pitchFamily="2" charset="0"/>
            </a:endParaRPr>
          </a:p>
          <a:p>
            <a:pPr marL="628650" lvl="1" indent="-171450" algn="l">
              <a:buFont typeface="Arial" panose="020B0604020202020204" pitchFamily="34" charset="0"/>
              <a:buChar char="•"/>
            </a:pPr>
            <a:r>
              <a:rPr lang="en-US" b="0" i="0" dirty="0">
                <a:effectLst/>
                <a:latin typeface="Playfair Display" panose="00000500000000000000" pitchFamily="2" charset="0"/>
              </a:rPr>
              <a:t>“You, of course, can do it. Generative AI is here to Help!”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0560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With the expertise of our data scientists trained in AI techniques, we at Data-Core Healthcare have successfully developed some AI-based solutions. We are continuously exploring ways to enhance processes through AI Tools while maintaining or improving on the quality.</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With the help of AI/ML algorithms, we are now able to convert paper EOBs to digital data streams like EDI-835. This reduces manual effort thereby streamlining the payment posting process.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Data-Core Healthcare has harnessed the strength of AI/ML to work in tandem with a traditional Rules-based module to predict the probability and most-likely reasons for the denial of claims.</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dirty="0"/>
              <a:t>Other products that are under development include a Coding Assistant and a Chatbot for interacting with Patients. These solutions utilize Generative AI technology.</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977900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i="0" dirty="0">
                <a:solidFill>
                  <a:srgbClr val="0F0F0F"/>
                </a:solidFill>
                <a:effectLst/>
                <a:latin typeface="Playfair Display" panose="00000500000000000000" pitchFamily="2" charset="0"/>
              </a:rPr>
              <a:t>At Data Core Healthcare, we're not just service providers, we're strategic allies in your journey towards achieving maximum efficiency through AI.</a:t>
            </a:r>
          </a:p>
          <a:p>
            <a:endParaRPr lang="en-US" b="0" i="0" dirty="0">
              <a:solidFill>
                <a:srgbClr val="0F0F0F"/>
              </a:solidFill>
              <a:effectLst/>
              <a:latin typeface="Playfair Display" panose="00000500000000000000" pitchFamily="2" charset="0"/>
            </a:endParaRPr>
          </a:p>
          <a:p>
            <a:pPr marL="171450" indent="-171450">
              <a:buFont typeface="Arial" panose="020B0604020202020204" pitchFamily="34" charset="0"/>
              <a:buChar char="•"/>
            </a:pPr>
            <a:r>
              <a:rPr lang="en-US" b="0" i="0" dirty="0">
                <a:solidFill>
                  <a:srgbClr val="0F0F0F"/>
                </a:solidFill>
                <a:effectLst/>
                <a:latin typeface="Playfair Display" panose="00000500000000000000" pitchFamily="2" charset="0"/>
              </a:rPr>
              <a:t>Our process begins with an insightful discussion to understand your unique challenges.</a:t>
            </a:r>
          </a:p>
          <a:p>
            <a:pPr marL="171450" indent="-171450">
              <a:buFont typeface="Arial" panose="020B0604020202020204" pitchFamily="34" charset="0"/>
              <a:buChar char="•"/>
            </a:pPr>
            <a:r>
              <a:rPr lang="en-US" b="0" i="0" dirty="0">
                <a:solidFill>
                  <a:srgbClr val="0F0F0F"/>
                </a:solidFill>
                <a:effectLst/>
                <a:latin typeface="Playfair Display" panose="00000500000000000000" pitchFamily="2" charset="0"/>
              </a:rPr>
              <a:t>Leveraging our expertise, we align our AI solutions to your needs.</a:t>
            </a:r>
          </a:p>
          <a:p>
            <a:pPr marL="171450" indent="-171450">
              <a:buFont typeface="Arial" panose="020B0604020202020204" pitchFamily="34" charset="0"/>
              <a:buChar char="•"/>
            </a:pPr>
            <a:r>
              <a:rPr lang="en-US" b="0" i="0" dirty="0">
                <a:solidFill>
                  <a:srgbClr val="0F0F0F"/>
                </a:solidFill>
                <a:effectLst/>
                <a:latin typeface="Playfair Display" panose="00000500000000000000" pitchFamily="2" charset="0"/>
              </a:rPr>
              <a:t>We then transition to a customized Proof of Concept that seamlessly integrates into your workflows.</a:t>
            </a:r>
          </a:p>
          <a:p>
            <a:pPr marL="171450" indent="-171450">
              <a:buFont typeface="Arial" panose="020B0604020202020204" pitchFamily="34" charset="0"/>
              <a:buChar char="•"/>
            </a:pPr>
            <a:r>
              <a:rPr lang="en-US" b="0" i="0" dirty="0">
                <a:solidFill>
                  <a:srgbClr val="0F0F0F"/>
                </a:solidFill>
                <a:effectLst/>
                <a:latin typeface="Playfair Display" panose="00000500000000000000" pitchFamily="2" charset="0"/>
              </a:rPr>
              <a:t>The implementation phase is not performed in isolation but through active collaboration and close partnership with you.</a:t>
            </a:r>
          </a:p>
          <a:p>
            <a:endParaRPr lang="en-US" b="0" i="0" dirty="0">
              <a:solidFill>
                <a:srgbClr val="0F0F0F"/>
              </a:solidFill>
              <a:effectLst/>
              <a:latin typeface="Playfair Display" panose="00000500000000000000" pitchFamily="2" charset="0"/>
            </a:endParaRPr>
          </a:p>
          <a:p>
            <a:r>
              <a:rPr lang="en-US" b="0" i="0" dirty="0">
                <a:solidFill>
                  <a:srgbClr val="0F0F0F"/>
                </a:solidFill>
                <a:effectLst/>
                <a:latin typeface="Playfair Display" panose="00000500000000000000" pitchFamily="2" charset="0"/>
              </a:rPr>
              <a:t>At Data Core Healthcare, we offer more than a solution - we provide a transformative experience, standing with you in the pursuit of elevated patient care and operational excellence. Thank you for considering us as your partner.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777631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Thanks again for taking time out of your busy schedule to join us in exploring this newest technology.</a:t>
            </a:r>
          </a:p>
          <a:p>
            <a:endParaRPr lang="en-US" dirty="0"/>
          </a:p>
          <a:p>
            <a:r>
              <a:rPr lang="en-US" dirty="0"/>
              <a:t>Sampurna is your point of contact, and her information is provided here. If you would like to have a copy of this presentation, please let Sampurna know, and we will be happy to provide you with a copy.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06941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now open the floor for your questions. I will hand over to Sampurna to mediate this segment.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1318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46946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619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t>You must be aware by now that Generative AI has taken the industry by storm. But before we get going with Generative AI, let’s pause for a moment and consider what AI or Artificial Intelligence is.</a:t>
            </a:r>
          </a:p>
          <a:p>
            <a:pPr marL="171450" indent="-171450">
              <a:buFont typeface="Arial"/>
              <a:buChar char="•"/>
            </a:pPr>
            <a:endParaRPr lang="en-US" dirty="0"/>
          </a:p>
          <a:p>
            <a:pPr marL="171450" indent="-171450">
              <a:buFont typeface="Arial"/>
              <a:buChar char="•"/>
            </a:pPr>
            <a:r>
              <a:rPr lang="en-US" dirty="0"/>
              <a:t>“Intelligence” can be defined as the ability to solve complex problems and make decisions with outcomes benefiting the actor. We, humans, have acquired this ability as a result of millions of years of evolution. </a:t>
            </a:r>
          </a:p>
          <a:p>
            <a:pPr marL="171450" indent="-171450">
              <a:buFont typeface="Arial"/>
              <a:buChar char="•"/>
            </a:pPr>
            <a:endParaRPr lang="en-US" dirty="0"/>
          </a:p>
          <a:p>
            <a:pPr marL="171450" indent="-171450">
              <a:buFont typeface="Arial"/>
              <a:buChar char="•"/>
            </a:pPr>
            <a:r>
              <a:rPr lang="en-US" dirty="0"/>
              <a:t>But what about machines? Philosophers have, throughout the ages, pondered on the question, “can machines think?”. Or, in other words, the possibility of machines acquiring this rare capability that we call intelligence. This is what is referred to as Artificial Intelligence or AI as opposed to the Natural Intelligence that We possess.</a:t>
            </a:r>
          </a:p>
          <a:p>
            <a:pPr marL="171450" indent="-171450">
              <a:buFont typeface="Arial"/>
              <a:buChar char="•"/>
            </a:pPr>
            <a:endParaRPr lang="en-US" dirty="0"/>
          </a:p>
          <a:p>
            <a:pPr marL="171450" indent="-171450">
              <a:buFont typeface="Arial"/>
              <a:buChar char="•"/>
            </a:pPr>
            <a:r>
              <a:rPr lang="en-US" dirty="0"/>
              <a:t>Which brings us to Alan Turing and the Turing Test. Alan Turing was an English mathematician who is widely considered to be the father of theoretical computer science and artificial intelligence. Many of you may have seen the biographical thriller movie, “Imitation Game”, which depicts the genius of Alan Turing and how he deciphered German Enigma messages during World War II. But what you may not know, Imitation Game was the name of a Test – commonly known as the Turing Test. The test was devised to </a:t>
            </a:r>
            <a:r>
              <a:rPr lang="en-US" dirty="0" err="1"/>
              <a:t>guage</a:t>
            </a:r>
            <a:r>
              <a:rPr lang="en-US" dirty="0"/>
              <a:t> a machine's ability to exhibit intelligent behavior equivalent to, or indistinguishable from, that of a human. Any machine that passes the Turing Test can be said to posses Artificial Intelligence. But I digress. Let's get back to today’s topic.</a:t>
            </a:r>
          </a:p>
          <a:p>
            <a:pPr marL="171450" indent="-171450">
              <a:buFont typeface="Arial"/>
              <a:buChar char="•"/>
            </a:pPr>
            <a:endParaRPr lang="en-US" dirty="0"/>
          </a:p>
          <a:p>
            <a:pPr marL="0" indent="0">
              <a:buFont typeface="Arial"/>
              <a:buNone/>
            </a:pPr>
            <a:r>
              <a:rPr lang="en-US" dirty="0"/>
              <a:t>AI has seen a lot of activity in the past decade and comes in many different flavors - one of them is Generative AI.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3975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a:buChar char="•"/>
            </a:pPr>
            <a:r>
              <a:rPr lang="en-US" dirty="0"/>
              <a:t>Generative AI, often referred to as GenAI, represents the newest frontier in AI technology. It is the creative powerhouse of AI, capable of autonomous generation of valuable content, whether it is text, images, or other types of media. It's like having an AI helper at YOUR disposal.</a:t>
            </a:r>
          </a:p>
          <a:p>
            <a:pPr marL="171450" indent="-171450">
              <a:buFont typeface="Arial"/>
              <a:buChar char="•"/>
            </a:pPr>
            <a:endParaRPr lang="en-US" dirty="0"/>
          </a:p>
          <a:p>
            <a:pPr marL="171450" indent="-171450">
              <a:buFont typeface="Arial"/>
              <a:buChar char="•"/>
            </a:pPr>
            <a:r>
              <a:rPr lang="en-US" dirty="0">
                <a:cs typeface="Calibri"/>
              </a:rPr>
              <a:t>Machine Learning, as you all know, is at the core of AI. Different machine learning models are used depending on the domain, the characteristics of the dataset being used, and the desired outcome.</a:t>
            </a:r>
          </a:p>
          <a:p>
            <a:pPr marL="171450" indent="-171450">
              <a:buFont typeface="Arial"/>
              <a:buChar char="•"/>
            </a:pPr>
            <a:endParaRPr lang="en-US" dirty="0">
              <a:cs typeface="Calibri"/>
            </a:endParaRPr>
          </a:p>
          <a:p>
            <a:pPr marL="171450" indent="-171450">
              <a:buFont typeface="Arial"/>
              <a:buChar char="•"/>
            </a:pPr>
            <a:r>
              <a:rPr lang="en-US" dirty="0">
                <a:cs typeface="Calibri"/>
              </a:rPr>
              <a:t>GenAI currently uses a “Generative Pre-trained Transformer” model - a GPT. And that’s where the name ChatGPT comes from!</a:t>
            </a:r>
          </a:p>
          <a:p>
            <a:pPr marL="0" indent="0">
              <a:buFont typeface="Arial"/>
              <a:buNone/>
            </a:pP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79725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cs typeface="Calibri"/>
              </a:rPr>
              <a:t>Here is a brief history of Generative AI.</a:t>
            </a:r>
          </a:p>
          <a:p>
            <a:pPr marL="0" indent="0">
              <a:buFont typeface="Arial"/>
              <a:buNone/>
            </a:pPr>
            <a:endParaRPr lang="en-US" dirty="0">
              <a:cs typeface="Calibri"/>
            </a:endParaRPr>
          </a:p>
          <a:p>
            <a:pPr marL="171450" indent="-171450">
              <a:buFont typeface="Arial"/>
              <a:buChar char="•"/>
            </a:pPr>
            <a:r>
              <a:rPr lang="en-US" dirty="0">
                <a:cs typeface="Calibri"/>
              </a:rPr>
              <a:t>Artificial Intelligence started as an academic discipline about 70 years ago, back in the mid 1950s. While foundations of AI were laid at that time, it was soon realized that running these algorithms efficiently would require tremendous processing power and memory, which was not available at that time. Consequently, AI entered a period of hibernation which lasted a few decades.</a:t>
            </a:r>
          </a:p>
          <a:p>
            <a:pPr marL="171450" indent="-171450">
              <a:buFont typeface="Arial"/>
              <a:buChar char="•"/>
            </a:pPr>
            <a:endParaRPr lang="en-US" dirty="0">
              <a:cs typeface="Calibri"/>
            </a:endParaRPr>
          </a:p>
          <a:p>
            <a:pPr marL="171450" indent="-171450">
              <a:buFont typeface="Arial"/>
              <a:buChar char="•"/>
            </a:pPr>
            <a:r>
              <a:rPr lang="en-US" dirty="0">
                <a:cs typeface="Calibri"/>
              </a:rPr>
              <a:t>With growth of computing power and falling costs of memory, AI saw a resurgence in the early 2000s with Deep Learning algorithms and Natural Language Processing or NLP. NLP is used extensively in GenAI to interpret human communications and to generate content which can be easily understood by humans.</a:t>
            </a:r>
          </a:p>
          <a:p>
            <a:pPr marL="171450" indent="-171450">
              <a:buFont typeface="Arial"/>
              <a:buChar char="•"/>
            </a:pPr>
            <a:endParaRPr lang="en-US" dirty="0">
              <a:cs typeface="Calibri"/>
            </a:endParaRPr>
          </a:p>
          <a:p>
            <a:pPr marL="171450" indent="-171450">
              <a:buFont typeface="Arial"/>
              <a:buChar char="•"/>
            </a:pPr>
            <a:r>
              <a:rPr lang="en-US" dirty="0">
                <a:cs typeface="Calibri"/>
              </a:rPr>
              <a:t>Fast advancements in the field led to the release of the first GPT model, aptly named GPT-1 &lt;smile&gt;, in 2018. Better and more powerful models quickly followed, bringing us to GPT4 in 2023. This is now creating the loudest buzz in technology circles.</a:t>
            </a:r>
          </a:p>
          <a:p>
            <a:pPr marL="171450" indent="-171450">
              <a:buFont typeface="Arial"/>
              <a:buChar char="•"/>
            </a:pPr>
            <a:endParaRPr lang="en-US" dirty="0">
              <a:cs typeface="Calibri"/>
            </a:endParaRPr>
          </a:p>
          <a:p>
            <a:pPr marL="171450" indent="-171450">
              <a:buFont typeface="Arial"/>
              <a:buChar char="•"/>
            </a:pPr>
            <a:r>
              <a:rPr lang="en-US" dirty="0">
                <a:cs typeface="Calibri"/>
              </a:rPr>
              <a:t>Generative AI holds tremendous promise. However, as you can see, it is a relatively new technology, and we are all learning where and how it can be best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373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cs typeface="Calibri"/>
              </a:rPr>
              <a:t>Before we dive into the applications of GenAI, let’s take a quick look at its market potential.</a:t>
            </a:r>
          </a:p>
          <a:p>
            <a:pPr marL="0" indent="0">
              <a:buFont typeface="Arial"/>
              <a:buNone/>
            </a:pPr>
            <a:endParaRPr lang="en-US" dirty="0">
              <a:cs typeface="Calibri"/>
            </a:endParaRPr>
          </a:p>
          <a:p>
            <a:pPr marL="171450" indent="-171450">
              <a:buFont typeface="Arial"/>
              <a:buChar char="•"/>
            </a:pPr>
            <a:r>
              <a:rPr lang="en-US" dirty="0">
                <a:cs typeface="Calibri"/>
              </a:rPr>
              <a:t>Generative AI is projected to grow faster in healthcare than in any other industry, with a compound annual growth rate or CAGR of a staggering 85% through 2027.</a:t>
            </a:r>
          </a:p>
          <a:p>
            <a:pPr marL="171450" indent="-171450">
              <a:buFont typeface="Arial"/>
              <a:buChar char="•"/>
            </a:pPr>
            <a:endParaRPr lang="en-US" dirty="0">
              <a:cs typeface="Calibri"/>
            </a:endParaRPr>
          </a:p>
          <a:p>
            <a:pPr marL="171450" indent="-171450">
              <a:buFont typeface="Arial"/>
              <a:buChar char="•"/>
            </a:pPr>
            <a:r>
              <a:rPr lang="en-US" dirty="0">
                <a:cs typeface="Calibri"/>
              </a:rPr>
              <a:t>The Total Accessible Market or TAM is expected to reach $22 billion by that same year.</a:t>
            </a:r>
          </a:p>
          <a:p>
            <a:pPr marL="171450" indent="-171450">
              <a:buFont typeface="Arial"/>
              <a:buChar char="•"/>
            </a:pPr>
            <a:endParaRPr lang="en-US" dirty="0">
              <a:cs typeface="Calibri"/>
            </a:endParaRPr>
          </a:p>
          <a:p>
            <a:pPr marL="0" indent="0">
              <a:buFont typeface="Arial"/>
              <a:buNone/>
            </a:pPr>
            <a:r>
              <a:rPr lang="en-US" dirty="0">
                <a:cs typeface="Calibri"/>
              </a:rPr>
              <a:t>These numbers clearly show the promise of Generative AI, and the need for its adoption in the Healthcare industry.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17792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t>What makes GenAI truly remarkable is its potential impact on all sectors including healthcare.</a:t>
            </a:r>
          </a:p>
          <a:p>
            <a:pPr marL="0" indent="0">
              <a:buFont typeface="Arial"/>
              <a:buNone/>
            </a:pPr>
            <a:endParaRPr lang="en-US" dirty="0"/>
          </a:p>
          <a:p>
            <a:pPr marL="171450" indent="-171450">
              <a:buFont typeface="Arial" panose="020B0604020202020204" pitchFamily="34" charset="0"/>
              <a:buChar char="•"/>
            </a:pPr>
            <a:r>
              <a:rPr lang="en-US" dirty="0"/>
              <a:t>According to a recent research, Generative AI has the capacity to unlock an astonishing 1 trillion dollars in untapped potential within just the healthcare industry. It can do so by automating tedious operational work and bringing years of clinical data to his fingertips.</a:t>
            </a:r>
          </a:p>
          <a:p>
            <a:pPr marL="171450" indent="-171450">
              <a:buFont typeface="Arial" panose="020B0604020202020204" pitchFamily="34" charset="0"/>
              <a:buChar char="•"/>
            </a:pPr>
            <a:endParaRPr lang="en-US" dirty="0">
              <a:cs typeface="Calibri"/>
            </a:endParaRPr>
          </a:p>
          <a:p>
            <a:pPr marL="171450" indent="-171450">
              <a:buFont typeface="Arial"/>
              <a:buChar char="•"/>
            </a:pPr>
            <a:r>
              <a:rPr lang="en-US" dirty="0"/>
              <a:t>As we explore Generative AI further, do keep in mind that this isn't a far-off concept. It's already here, and it's making waves. In fact, a substantial 68 percent of respondents in a recent survey are already using some AI tools in their work. Interestingly, 19 percent within them are using these tools on a daily basis, highlighting the growing importance of AI in the healthcare industry.</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989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buFont typeface="Arial"/>
              <a:buNone/>
            </a:pPr>
            <a:r>
              <a:rPr lang="en-US" dirty="0"/>
              <a:t>Now that we have been introduced to Generative AI, let us look at some technical aspects. I will try to keep it simple without getting into too much of the details. We’ll keep that for, maybe, some other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89303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83B1-C33E-2174-601C-768A1B22EB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23F330-26AD-5296-542C-8D9940596CA9}"/>
              </a:ext>
            </a:extLst>
          </p:cNvPr>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4" name="Footer Placeholder 3">
            <a:extLst>
              <a:ext uri="{FF2B5EF4-FFF2-40B4-BE49-F238E27FC236}">
                <a16:creationId xmlns:a16="http://schemas.microsoft.com/office/drawing/2014/main" id="{6CECD85B-C2E4-1A52-DB4C-A9E5529D22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DEB3A8-B21E-2EF5-3D17-81182873B76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4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nature.com/articles/s43856-023-00370-1" TargetMode="External"/><Relationship Id="rId7" Type="http://schemas.openxmlformats.org/officeDocument/2006/relationships/image" Target="../media/image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6.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6.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hyperlink" Target="mailto:sampurna.Dhar@datacoresystems.com" TargetMode="External"/><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hyperlink" Target="https://www.linkedin.com/pulse/what-turing-test-artifical-intelligence-ai-become-bob-west-mba/" TargetMode="External"/><Relationship Id="rId13" Type="http://schemas.openxmlformats.org/officeDocument/2006/relationships/hyperlink" Target="https://www.nature.com/articles/s43856-023-00370-1" TargetMode="External"/><Relationship Id="rId3" Type="http://schemas.openxmlformats.org/officeDocument/2006/relationships/image" Target="../media/image1.png"/><Relationship Id="rId7" Type="http://schemas.openxmlformats.org/officeDocument/2006/relationships/hyperlink" Target="https://architechtures.com/en/1661/" TargetMode="External"/><Relationship Id="rId12" Type="http://schemas.openxmlformats.org/officeDocument/2006/relationships/hyperlink" Target="https://thebabar.medium.com/essential-guide-to-foundation-models-and-large-language-models-27dab58f7404" TargetMode="External"/><Relationship Id="rId17" Type="http://schemas.openxmlformats.org/officeDocument/2006/relationships/image" Target="../media/image6.png"/><Relationship Id="rId2" Type="http://schemas.openxmlformats.org/officeDocument/2006/relationships/notesSlide" Target="../notesSlides/notesSlide30.xml"/><Relationship Id="rId16" Type="http://schemas.openxmlformats.org/officeDocument/2006/relationships/hyperlink" Target="https://www.insiderintelligence.com/insights/ai-in-healthcare-administration-report/" TargetMode="Externa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hyperlink" Target="https://www.mckinsey.com/industries/healthcare/our-insights/tackling-healthcares-biggest-burdens-with-generative-ai#/" TargetMode="External"/><Relationship Id="rId5" Type="http://schemas.openxmlformats.org/officeDocument/2006/relationships/image" Target="../media/image28.png"/><Relationship Id="rId15" Type="http://schemas.openxmlformats.org/officeDocument/2006/relationships/hyperlink" Target="https://www.bain.com/insights/getting-the-most-out-of-generative-ai-in-healthcare/" TargetMode="External"/><Relationship Id="rId10" Type="http://schemas.openxmlformats.org/officeDocument/2006/relationships/hyperlink" Target="https://www.bcg.com/publications/2023/generative-ai-in-medtech" TargetMode="External"/><Relationship Id="rId4" Type="http://schemas.openxmlformats.org/officeDocument/2006/relationships/image" Target="../media/image2.svg"/><Relationship Id="rId9" Type="http://schemas.openxmlformats.org/officeDocument/2006/relationships/hyperlink" Target="https://ashley-mangtani.medium.com/everything-you-need-to-know-about-generative-ai-849ffb41e695" TargetMode="External"/><Relationship Id="rId14" Type="http://schemas.openxmlformats.org/officeDocument/2006/relationships/hyperlink" Target="https://research.aimultiple.com/healthcare-ai-use-cas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7.sv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Freeform 2"/>
          <p:cNvSpPr/>
          <p:nvPr/>
        </p:nvSpPr>
        <p:spPr>
          <a:xfrm>
            <a:off x="14118924" y="8880130"/>
            <a:ext cx="3140376" cy="523454"/>
          </a:xfrm>
          <a:custGeom>
            <a:avLst/>
            <a:gdLst/>
            <a:ahLst/>
            <a:cxnLst/>
            <a:rect l="l" t="t" r="r" b="b"/>
            <a:pathLst>
              <a:path w="3140376" h="523454">
                <a:moveTo>
                  <a:pt x="0" y="0"/>
                </a:moveTo>
                <a:lnTo>
                  <a:pt x="3140376" y="0"/>
                </a:lnTo>
                <a:lnTo>
                  <a:pt x="3140376" y="523454"/>
                </a:lnTo>
                <a:lnTo>
                  <a:pt x="0" y="5234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88652" y="3750646"/>
            <a:ext cx="15001579" cy="2641749"/>
          </a:xfrm>
          <a:prstGeom prst="rect">
            <a:avLst/>
          </a:prstGeom>
        </p:spPr>
        <p:txBody>
          <a:bodyPr wrap="square" lIns="0" tIns="0" rIns="0" bIns="0" rtlCol="0" anchor="t">
            <a:spAutoFit/>
          </a:bodyPr>
          <a:lstStyle/>
          <a:p>
            <a:pPr>
              <a:lnSpc>
                <a:spcPts val="10260"/>
              </a:lnSpc>
            </a:pPr>
            <a:r>
              <a:rPr lang="en-US" sz="9500" dirty="0">
                <a:solidFill>
                  <a:srgbClr val="123974"/>
                </a:solidFill>
                <a:latin typeface="Playfair Display"/>
              </a:rPr>
              <a:t>Promise of Generative AI</a:t>
            </a:r>
          </a:p>
          <a:p>
            <a:pPr>
              <a:lnSpc>
                <a:spcPts val="10260"/>
              </a:lnSpc>
            </a:pPr>
            <a:r>
              <a:rPr lang="en-US" sz="9500" dirty="0">
                <a:solidFill>
                  <a:srgbClr val="123974"/>
                </a:solidFill>
                <a:latin typeface="Playfair Display"/>
              </a:rPr>
              <a:t>in Healthcare</a:t>
            </a:r>
          </a:p>
        </p:txBody>
      </p:sp>
      <p:sp>
        <p:nvSpPr>
          <p:cNvPr id="4" name="AutoShape 4"/>
          <p:cNvSpPr/>
          <p:nvPr/>
        </p:nvSpPr>
        <p:spPr>
          <a:xfrm>
            <a:off x="585655" y="6631449"/>
            <a:ext cx="16452081" cy="36222"/>
          </a:xfrm>
          <a:prstGeom prst="line">
            <a:avLst/>
          </a:prstGeom>
          <a:ln w="38100" cap="flat">
            <a:solidFill>
              <a:srgbClr val="000000"/>
            </a:solidFill>
            <a:prstDash val="solid"/>
            <a:headEnd type="none" w="sm" len="sm"/>
            <a:tailEnd type="none" w="sm" len="sm"/>
          </a:ln>
        </p:spPr>
        <p:txBody>
          <a:bodyPr/>
          <a:lstStyle/>
          <a:p>
            <a:endParaRPr lang="en-US"/>
          </a:p>
        </p:txBody>
      </p:sp>
      <p:sp>
        <p:nvSpPr>
          <p:cNvPr id="5" name="Freeform 5"/>
          <p:cNvSpPr/>
          <p:nvPr/>
        </p:nvSpPr>
        <p:spPr>
          <a:xfrm>
            <a:off x="585655" y="766973"/>
            <a:ext cx="3140376" cy="523454"/>
          </a:xfrm>
          <a:custGeom>
            <a:avLst/>
            <a:gdLst/>
            <a:ahLst/>
            <a:cxnLst/>
            <a:rect l="l" t="t" r="r" b="b"/>
            <a:pathLst>
              <a:path w="3140376" h="523454">
                <a:moveTo>
                  <a:pt x="0" y="0"/>
                </a:moveTo>
                <a:lnTo>
                  <a:pt x="3140376" y="0"/>
                </a:lnTo>
                <a:lnTo>
                  <a:pt x="3140376" y="523454"/>
                </a:lnTo>
                <a:lnTo>
                  <a:pt x="0" y="5234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517214" y="194320"/>
            <a:ext cx="3573456" cy="2831691"/>
          </a:xfrm>
          <a:custGeom>
            <a:avLst/>
            <a:gdLst/>
            <a:ahLst/>
            <a:cxnLst/>
            <a:rect l="l" t="t" r="r" b="b"/>
            <a:pathLst>
              <a:path w="4675526" h="3740421">
                <a:moveTo>
                  <a:pt x="0" y="0"/>
                </a:moveTo>
                <a:lnTo>
                  <a:pt x="4675526" y="0"/>
                </a:lnTo>
                <a:lnTo>
                  <a:pt x="4675526" y="3740421"/>
                </a:lnTo>
                <a:lnTo>
                  <a:pt x="0" y="3740421"/>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8" name="TextBox 3">
            <a:extLst>
              <a:ext uri="{FF2B5EF4-FFF2-40B4-BE49-F238E27FC236}">
                <a16:creationId xmlns:a16="http://schemas.microsoft.com/office/drawing/2014/main" id="{7CE6BFD3-8329-DB88-ED09-8E4AB151485F}"/>
              </a:ext>
            </a:extLst>
          </p:cNvPr>
          <p:cNvSpPr txBox="1"/>
          <p:nvPr/>
        </p:nvSpPr>
        <p:spPr>
          <a:xfrm>
            <a:off x="12158133" y="6649560"/>
            <a:ext cx="4879603" cy="1121076"/>
          </a:xfrm>
          <a:prstGeom prst="rect">
            <a:avLst/>
          </a:prstGeom>
        </p:spPr>
        <p:txBody>
          <a:bodyPr wrap="square" lIns="0" tIns="0" rIns="0" bIns="0" rtlCol="0" anchor="t">
            <a:spAutoFit/>
          </a:bodyPr>
          <a:lstStyle/>
          <a:p>
            <a:pPr>
              <a:lnSpc>
                <a:spcPts val="10260"/>
              </a:lnSpc>
            </a:pPr>
            <a:r>
              <a:rPr lang="en-US" sz="4500" dirty="0">
                <a:solidFill>
                  <a:srgbClr val="123974"/>
                </a:solidFill>
                <a:latin typeface="Playfair Display"/>
              </a:rPr>
              <a:t>30 November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19716" y="9901749"/>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769209" y="983539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878989" y="9296240"/>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28188" y="-299681"/>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850531" y="6360470"/>
            <a:ext cx="1609716" cy="1599620"/>
            <a:chOff x="0" y="0"/>
            <a:chExt cx="2146288" cy="2132827"/>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304045" y="6371058"/>
            <a:ext cx="3488020" cy="3464332"/>
            <a:chOff x="0" y="0"/>
            <a:chExt cx="4650693" cy="4619109"/>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670667" y="5473538"/>
            <a:ext cx="3119084" cy="3082576"/>
            <a:chOff x="0" y="0"/>
            <a:chExt cx="4158779" cy="4110101"/>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301670" y="5763990"/>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847532" y="1331004"/>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Foundation Models</a:t>
            </a:r>
          </a:p>
        </p:txBody>
      </p:sp>
      <p:sp>
        <p:nvSpPr>
          <p:cNvPr id="24" name="TextBox 24"/>
          <p:cNvSpPr txBox="1"/>
          <p:nvPr/>
        </p:nvSpPr>
        <p:spPr>
          <a:xfrm>
            <a:off x="1071847" y="2505618"/>
            <a:ext cx="6090954" cy="6818790"/>
          </a:xfrm>
          <a:prstGeom prst="rect">
            <a:avLst/>
          </a:prstGeom>
        </p:spPr>
        <p:txBody>
          <a:bodyPr wrap="square" lIns="0" tIns="0" rIns="0" bIns="0" rtlCol="0" anchor="t">
            <a:spAutoFit/>
          </a:bodyPr>
          <a:lstStyle/>
          <a:p>
            <a:pPr marL="880745" lvl="1" indent="-440055">
              <a:lnSpc>
                <a:spcPts val="4898"/>
              </a:lnSpc>
              <a:buFont typeface="Arial"/>
              <a:buChar char="•"/>
            </a:pPr>
            <a:r>
              <a:rPr lang="en-US" sz="2200" dirty="0">
                <a:solidFill>
                  <a:srgbClr val="123974"/>
                </a:solidFill>
                <a:latin typeface="Playfair Display"/>
              </a:rPr>
              <a:t>A model that is trained on a broad dataset and can be adapted to a wide range of downstream tasks.</a:t>
            </a:r>
          </a:p>
          <a:p>
            <a:pPr marL="880745" lvl="1" indent="-440055">
              <a:lnSpc>
                <a:spcPts val="4898"/>
              </a:lnSpc>
              <a:buFont typeface="Arial"/>
              <a:buChar char="•"/>
            </a:pPr>
            <a:r>
              <a:rPr lang="en-US" sz="2200" dirty="0">
                <a:solidFill>
                  <a:srgbClr val="123974"/>
                </a:solidFill>
                <a:latin typeface="Playfair Display"/>
              </a:rPr>
              <a:t>The data may be of a variety of types such as text, images, speech, or even programming code.</a:t>
            </a:r>
          </a:p>
          <a:p>
            <a:pPr marL="880745" lvl="1" indent="-440055">
              <a:lnSpc>
                <a:spcPts val="4898"/>
              </a:lnSpc>
              <a:buFont typeface="Arial"/>
              <a:buChar char="•"/>
            </a:pPr>
            <a:r>
              <a:rPr lang="en-US" sz="2200" dirty="0">
                <a:solidFill>
                  <a:srgbClr val="123974"/>
                </a:solidFill>
                <a:latin typeface="Playfair Display"/>
              </a:rPr>
              <a:t>GPT-3, Dall-E 2 and (BERT) are all foundation models.</a:t>
            </a:r>
          </a:p>
          <a:p>
            <a:pPr marL="880745" lvl="1" indent="-440055">
              <a:lnSpc>
                <a:spcPts val="4898"/>
              </a:lnSpc>
              <a:buFont typeface="Arial"/>
              <a:buChar char="•"/>
            </a:pPr>
            <a:r>
              <a:rPr lang="en-US" sz="2200" dirty="0">
                <a:solidFill>
                  <a:srgbClr val="123974"/>
                </a:solidFill>
                <a:latin typeface="Playfair Display"/>
              </a:rPr>
              <a:t>Foundation models are known for their generality and adaptability.</a:t>
            </a:r>
          </a:p>
          <a:p>
            <a:pPr marL="880745" lvl="1" indent="-440055">
              <a:lnSpc>
                <a:spcPts val="4898"/>
              </a:lnSpc>
              <a:buFont typeface="Arial"/>
              <a:buChar char="•"/>
            </a:pPr>
            <a:endParaRPr lang="en-US" sz="2200" dirty="0">
              <a:solidFill>
                <a:srgbClr val="123974"/>
              </a:solidFill>
              <a:latin typeface="Playfair Display"/>
            </a:endParaRPr>
          </a:p>
        </p:txBody>
      </p:sp>
      <p:pic>
        <p:nvPicPr>
          <p:cNvPr id="1026" name="Picture 2">
            <a:extLst>
              <a:ext uri="{FF2B5EF4-FFF2-40B4-BE49-F238E27FC236}">
                <a16:creationId xmlns:a16="http://schemas.microsoft.com/office/drawing/2014/main" id="{323FC739-A41B-EA11-6E2F-9B58A3483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1556" y="2491663"/>
            <a:ext cx="10172700" cy="531886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F26F1EB-5961-2046-247A-89EE5EF1EAD6}"/>
              </a:ext>
            </a:extLst>
          </p:cNvPr>
          <p:cNvSpPr txBox="1"/>
          <p:nvPr/>
        </p:nvSpPr>
        <p:spPr>
          <a:xfrm flipH="1">
            <a:off x="11727150" y="7683004"/>
            <a:ext cx="5666875" cy="276999"/>
          </a:xfrm>
          <a:prstGeom prst="rect">
            <a:avLst/>
          </a:prstGeom>
          <a:noFill/>
        </p:spPr>
        <p:txBody>
          <a:bodyPr wrap="square" rtlCol="0">
            <a:spAutoFit/>
          </a:bodyPr>
          <a:lstStyle/>
          <a:p>
            <a:r>
              <a:rPr lang="en-US" sz="1200" dirty="0"/>
              <a:t>image source – [7]</a:t>
            </a:r>
          </a:p>
        </p:txBody>
      </p:sp>
      <p:sp>
        <p:nvSpPr>
          <p:cNvPr id="26" name="TextBox 35">
            <a:extLst>
              <a:ext uri="{FF2B5EF4-FFF2-40B4-BE49-F238E27FC236}">
                <a16:creationId xmlns:a16="http://schemas.microsoft.com/office/drawing/2014/main" id="{4CFE0C0A-E5E8-5914-032F-A985C9D89889}"/>
              </a:ext>
            </a:extLst>
          </p:cNvPr>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347473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6" name="Picture 25">
            <a:hlinkClick r:id="rId3"/>
            <a:extLst>
              <a:ext uri="{FF2B5EF4-FFF2-40B4-BE49-F238E27FC236}">
                <a16:creationId xmlns:a16="http://schemas.microsoft.com/office/drawing/2014/main" id="{0D713026-8F1F-95E6-5F19-78FB4CDFC409}"/>
              </a:ext>
            </a:extLst>
          </p:cNvPr>
          <p:cNvPicPr>
            <a:picLocks noChangeAspect="1"/>
          </p:cNvPicPr>
          <p:nvPr/>
        </p:nvPicPr>
        <p:blipFill rotWithShape="1">
          <a:blip r:embed="rId4">
            <a:clrChange>
              <a:clrFrom>
                <a:srgbClr val="F7FDFD"/>
              </a:clrFrom>
              <a:clrTo>
                <a:srgbClr val="F7FDFD">
                  <a:alpha val="0"/>
                </a:srgbClr>
              </a:clrTo>
            </a:clrChange>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Lst>
          </a:blip>
          <a:srcRect l="7726" t="21473" r="-534" b="11285"/>
          <a:stretch/>
        </p:blipFill>
        <p:spPr>
          <a:xfrm>
            <a:off x="2161818" y="2252562"/>
            <a:ext cx="6763220" cy="6917176"/>
          </a:xfrm>
          <a:prstGeom prst="rect">
            <a:avLst/>
          </a:prstGeom>
        </p:spPr>
      </p:pic>
      <p:grpSp>
        <p:nvGrpSpPr>
          <p:cNvPr id="2" name="Group 2"/>
          <p:cNvGrpSpPr/>
          <p:nvPr/>
        </p:nvGrpSpPr>
        <p:grpSpPr>
          <a:xfrm>
            <a:off x="3219716" y="9901749"/>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769209" y="983539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878989" y="9296240"/>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28188" y="-299681"/>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850531" y="6360470"/>
            <a:ext cx="1609716" cy="1599620"/>
            <a:chOff x="0" y="0"/>
            <a:chExt cx="2146288" cy="2132827"/>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304045" y="6371058"/>
            <a:ext cx="3488020" cy="3464332"/>
            <a:chOff x="0" y="0"/>
            <a:chExt cx="4650693" cy="4619109"/>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670667" y="5473538"/>
            <a:ext cx="3119084" cy="3082576"/>
            <a:chOff x="0" y="0"/>
            <a:chExt cx="4158779" cy="4110101"/>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301670" y="5763990"/>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1200468" y="1197347"/>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Large Language Models</a:t>
            </a:r>
          </a:p>
        </p:txBody>
      </p:sp>
      <p:sp>
        <p:nvSpPr>
          <p:cNvPr id="24" name="TextBox 24"/>
          <p:cNvSpPr txBox="1"/>
          <p:nvPr/>
        </p:nvSpPr>
        <p:spPr>
          <a:xfrm>
            <a:off x="8872912" y="3160751"/>
            <a:ext cx="8707966" cy="4982390"/>
          </a:xfrm>
          <a:prstGeom prst="rect">
            <a:avLst/>
          </a:prstGeom>
        </p:spPr>
        <p:txBody>
          <a:bodyPr wrap="square" lIns="0" tIns="0" rIns="0" bIns="0" rtlCol="0" anchor="t">
            <a:spAutoFit/>
          </a:bodyPr>
          <a:lstStyle/>
          <a:p>
            <a:pPr marL="620713" lvl="1" indent="-327025" defTabSz="741363">
              <a:lnSpc>
                <a:spcPts val="4898"/>
              </a:lnSpc>
              <a:buFont typeface="Arial"/>
              <a:buChar char="•"/>
            </a:pPr>
            <a:r>
              <a:rPr lang="en-US" sz="2200" dirty="0">
                <a:solidFill>
                  <a:srgbClr val="123974"/>
                </a:solidFill>
                <a:latin typeface="Playfair Display"/>
              </a:rPr>
              <a:t>Large Language Models (LLMs) are a type of Foundation model that are designed for natural language processing tasks.</a:t>
            </a:r>
            <a:endParaRPr lang="en-US" dirty="0"/>
          </a:p>
          <a:p>
            <a:pPr marL="620713" lvl="1" indent="-327025" defTabSz="741363">
              <a:buFont typeface="Arial"/>
              <a:buChar char="•"/>
            </a:pPr>
            <a:endParaRPr lang="en-US" sz="2200" dirty="0">
              <a:solidFill>
                <a:srgbClr val="123974"/>
              </a:solidFill>
              <a:latin typeface="Playfair Display"/>
            </a:endParaRPr>
          </a:p>
          <a:p>
            <a:pPr marL="620713" lvl="1" indent="-327025" defTabSz="741363">
              <a:lnSpc>
                <a:spcPts val="4898"/>
              </a:lnSpc>
              <a:buFont typeface="Arial"/>
              <a:buChar char="•"/>
            </a:pPr>
            <a:r>
              <a:rPr lang="en-US" sz="2200" dirty="0">
                <a:solidFill>
                  <a:srgbClr val="123974"/>
                </a:solidFill>
                <a:latin typeface="Playfair Display"/>
              </a:rPr>
              <a:t>They leverage deep learning techniques and vast amounts of text data to understand and generate human-like text.</a:t>
            </a:r>
          </a:p>
          <a:p>
            <a:pPr marL="620713" lvl="1" indent="-327025" defTabSz="741363">
              <a:buFont typeface="Arial"/>
              <a:buChar char="•"/>
            </a:pPr>
            <a:endParaRPr lang="en-US" sz="2200" dirty="0">
              <a:solidFill>
                <a:srgbClr val="123974"/>
              </a:solidFill>
              <a:latin typeface="Playfair Display"/>
            </a:endParaRPr>
          </a:p>
          <a:p>
            <a:pPr marL="620713" lvl="1" indent="-327025" defTabSz="741363">
              <a:lnSpc>
                <a:spcPts val="4898"/>
              </a:lnSpc>
              <a:buFont typeface="Arial"/>
              <a:buChar char="•"/>
            </a:pPr>
            <a:r>
              <a:rPr lang="en-US" sz="2200" dirty="0">
                <a:solidFill>
                  <a:srgbClr val="123974"/>
                </a:solidFill>
                <a:latin typeface="Playfair Display"/>
              </a:rPr>
              <a:t>LLM applications include understanding natural language, assisting in content creation, automating help desk or customer support, and various other language-related tasks.</a:t>
            </a:r>
          </a:p>
        </p:txBody>
      </p:sp>
      <p:sp>
        <p:nvSpPr>
          <p:cNvPr id="27" name="TextBox 26">
            <a:extLst>
              <a:ext uri="{FF2B5EF4-FFF2-40B4-BE49-F238E27FC236}">
                <a16:creationId xmlns:a16="http://schemas.microsoft.com/office/drawing/2014/main" id="{DAC77AB6-F1D8-19B6-08CE-93318B215B83}"/>
              </a:ext>
            </a:extLst>
          </p:cNvPr>
          <p:cNvSpPr txBox="1"/>
          <p:nvPr/>
        </p:nvSpPr>
        <p:spPr>
          <a:xfrm flipH="1">
            <a:off x="4760082" y="9114286"/>
            <a:ext cx="5666875" cy="276999"/>
          </a:xfrm>
          <a:prstGeom prst="rect">
            <a:avLst/>
          </a:prstGeom>
          <a:noFill/>
        </p:spPr>
        <p:txBody>
          <a:bodyPr wrap="square" rtlCol="0">
            <a:spAutoFit/>
          </a:bodyPr>
          <a:lstStyle/>
          <a:p>
            <a:r>
              <a:rPr lang="en-US" sz="1200" dirty="0"/>
              <a:t>image source – [8]</a:t>
            </a:r>
          </a:p>
        </p:txBody>
      </p:sp>
      <p:sp>
        <p:nvSpPr>
          <p:cNvPr id="28" name="TextBox 35">
            <a:extLst>
              <a:ext uri="{FF2B5EF4-FFF2-40B4-BE49-F238E27FC236}">
                <a16:creationId xmlns:a16="http://schemas.microsoft.com/office/drawing/2014/main" id="{0B6430C0-3F54-2F17-9003-9927BB2B9367}"/>
              </a:ext>
            </a:extLst>
          </p:cNvPr>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161843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655550" y="7795050"/>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1104900" y="689030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08600" y="6980568"/>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0077BF"/>
            </a:solidFill>
          </p:spPr>
          <p:txBody>
            <a:bodyPr/>
            <a:lstStyle/>
            <a:p>
              <a:endParaRPr lang="en-US"/>
            </a:p>
          </p:txBody>
        </p:sp>
      </p:grpSp>
      <p:grpSp>
        <p:nvGrpSpPr>
          <p:cNvPr id="8" name="Group 8"/>
          <p:cNvGrpSpPr/>
          <p:nvPr/>
        </p:nvGrpSpPr>
        <p:grpSpPr>
          <a:xfrm>
            <a:off x="600075" y="2489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a:off x="-362926" y="24895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308600" y="-202300"/>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5820195" y="663351"/>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a:off x="16140619" y="556555"/>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a:off x="13941445" y="-657375"/>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a:off x="16138218" y="9102848"/>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a:off x="15677078" y="9336338"/>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4" name="Group 24"/>
          <p:cNvGrpSpPr/>
          <p:nvPr/>
        </p:nvGrpSpPr>
        <p:grpSpPr>
          <a:xfrm>
            <a:off x="15568002" y="7795050"/>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a:off x="16003478" y="7503228"/>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93032" y="5171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900632" y="59497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6045279" y="3441441"/>
            <a:ext cx="10897031" cy="3385542"/>
          </a:xfrm>
          <a:prstGeom prst="rect">
            <a:avLst/>
          </a:prstGeom>
        </p:spPr>
        <p:txBody>
          <a:bodyPr wrap="square" lIns="0" tIns="0" rIns="0" bIns="0" rtlCol="0" anchor="t">
            <a:spAutoFit/>
          </a:bodyPr>
          <a:lstStyle/>
          <a:p>
            <a:pPr algn="l">
              <a:lnSpc>
                <a:spcPts val="13200"/>
              </a:lnSpc>
            </a:pPr>
            <a:r>
              <a:rPr lang="en-US" sz="11000" dirty="0">
                <a:solidFill>
                  <a:srgbClr val="0077BF"/>
                </a:solidFill>
                <a:latin typeface="Playfair Display Bold"/>
              </a:rPr>
              <a:t>GenAI vs. Traditional AI</a:t>
            </a:r>
          </a:p>
        </p:txBody>
      </p:sp>
      <p:sp>
        <p:nvSpPr>
          <p:cNvPr id="31" name="TextBox 31"/>
          <p:cNvSpPr txBox="1"/>
          <p:nvPr/>
        </p:nvSpPr>
        <p:spPr>
          <a:xfrm>
            <a:off x="3175026" y="3543141"/>
            <a:ext cx="1950750" cy="1692771"/>
          </a:xfrm>
          <a:prstGeom prst="rect">
            <a:avLst/>
          </a:prstGeom>
        </p:spPr>
        <p:txBody>
          <a:bodyPr lIns="0" tIns="0" rIns="0" bIns="0" rtlCol="0" anchor="t">
            <a:spAutoFit/>
          </a:bodyPr>
          <a:lstStyle/>
          <a:p>
            <a:pPr algn="ctr">
              <a:lnSpc>
                <a:spcPts val="13200"/>
              </a:lnSpc>
            </a:pPr>
            <a:r>
              <a:rPr lang="en-US" sz="11000">
                <a:solidFill>
                  <a:srgbClr val="0077BF"/>
                </a:solidFill>
                <a:latin typeface="Playfair Display Bold"/>
              </a:rPr>
              <a:t>03</a:t>
            </a:r>
          </a:p>
        </p:txBody>
      </p:sp>
      <p:sp>
        <p:nvSpPr>
          <p:cNvPr id="32" name="Freeform 32"/>
          <p:cNvSpPr/>
          <p:nvPr/>
        </p:nvSpPr>
        <p:spPr>
          <a:xfrm>
            <a:off x="8347714" y="22086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347714" y="79155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942310" y="-101364"/>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9"/>
            <a:stretch>
              <a:fillRect/>
            </a:stretch>
          </a:blipFill>
        </p:spPr>
        <p:txBody>
          <a:bodyPr/>
          <a:lstStyle/>
          <a:p>
            <a:endParaRPr lang="en-US"/>
          </a:p>
        </p:txBody>
      </p:sp>
      <p:sp>
        <p:nvSpPr>
          <p:cNvPr id="35" name="TextBox 3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48337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386539" y="10025653"/>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774406" y="9839031"/>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38445" y="9536115"/>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424772" y="735809"/>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33074" y="-327881"/>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1659" y="6229432"/>
            <a:ext cx="1609716" cy="1599620"/>
            <a:chOff x="0" y="0"/>
            <a:chExt cx="2146288" cy="2132827"/>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457279" y="6561321"/>
            <a:ext cx="3488020" cy="3464332"/>
            <a:chOff x="0" y="0"/>
            <a:chExt cx="4650693" cy="4619109"/>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554537" y="5487910"/>
            <a:ext cx="3119084" cy="3082576"/>
            <a:chOff x="0" y="0"/>
            <a:chExt cx="4158779" cy="4110101"/>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How different is GenAI from Traditional AI?</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27" name="TextBox 26">
            <a:extLst>
              <a:ext uri="{FF2B5EF4-FFF2-40B4-BE49-F238E27FC236}">
                <a16:creationId xmlns:a16="http://schemas.microsoft.com/office/drawing/2014/main" id="{3152DD21-54AB-0B9C-9BE9-C7894FDF6049}"/>
              </a:ext>
            </a:extLst>
          </p:cNvPr>
          <p:cNvSpPr txBox="1"/>
          <p:nvPr/>
        </p:nvSpPr>
        <p:spPr>
          <a:xfrm>
            <a:off x="2171858" y="2176223"/>
            <a:ext cx="14584717" cy="1200329"/>
          </a:xfrm>
          <a:prstGeom prst="rect">
            <a:avLst/>
          </a:prstGeom>
          <a:noFill/>
        </p:spPr>
        <p:txBody>
          <a:bodyPr wrap="square" rtlCol="0">
            <a:spAutoFit/>
          </a:bodyPr>
          <a:lstStyle/>
          <a:p>
            <a:pPr algn="just"/>
            <a:r>
              <a:rPr lang="en-US" sz="2400" dirty="0">
                <a:solidFill>
                  <a:srgbClr val="123974"/>
                </a:solidFill>
                <a:latin typeface="Playfair Display"/>
              </a:rPr>
              <a:t>Traditional AI focuses on performing a specific task intelligently. Traditional AI systems are primarily used to analyze data and make predictions, while generative AI goes a step further by creating new data similar to its training data.</a:t>
            </a:r>
          </a:p>
        </p:txBody>
      </p:sp>
      <p:graphicFrame>
        <p:nvGraphicFramePr>
          <p:cNvPr id="30" name="Table 29">
            <a:extLst>
              <a:ext uri="{FF2B5EF4-FFF2-40B4-BE49-F238E27FC236}">
                <a16:creationId xmlns:a16="http://schemas.microsoft.com/office/drawing/2014/main" id="{A42F6327-7546-451A-3CF5-45D329BB1CE2}"/>
              </a:ext>
            </a:extLst>
          </p:cNvPr>
          <p:cNvGraphicFramePr>
            <a:graphicFrameLocks noGrp="1"/>
          </p:cNvGraphicFramePr>
          <p:nvPr>
            <p:extLst>
              <p:ext uri="{D42A27DB-BD31-4B8C-83A1-F6EECF244321}">
                <p14:modId xmlns:p14="http://schemas.microsoft.com/office/powerpoint/2010/main" val="873326706"/>
              </p:ext>
            </p:extLst>
          </p:nvPr>
        </p:nvGraphicFramePr>
        <p:xfrm>
          <a:off x="1977976" y="3614749"/>
          <a:ext cx="14972479" cy="5681191"/>
        </p:xfrm>
        <a:graphic>
          <a:graphicData uri="http://schemas.openxmlformats.org/drawingml/2006/table">
            <a:tbl>
              <a:tblPr firstRow="1" bandRow="1">
                <a:tableStyleId>{5C22544A-7EE6-4342-B048-85BDC9FD1C3A}</a:tableStyleId>
              </a:tblPr>
              <a:tblGrid>
                <a:gridCol w="3335615">
                  <a:extLst>
                    <a:ext uri="{9D8B030D-6E8A-4147-A177-3AD203B41FA5}">
                      <a16:colId xmlns:a16="http://schemas.microsoft.com/office/drawing/2014/main" val="955519661"/>
                    </a:ext>
                  </a:extLst>
                </a:gridCol>
                <a:gridCol w="5466704">
                  <a:extLst>
                    <a:ext uri="{9D8B030D-6E8A-4147-A177-3AD203B41FA5}">
                      <a16:colId xmlns:a16="http://schemas.microsoft.com/office/drawing/2014/main" val="47895824"/>
                    </a:ext>
                  </a:extLst>
                </a:gridCol>
                <a:gridCol w="6170160">
                  <a:extLst>
                    <a:ext uri="{9D8B030D-6E8A-4147-A177-3AD203B41FA5}">
                      <a16:colId xmlns:a16="http://schemas.microsoft.com/office/drawing/2014/main" val="1761309428"/>
                    </a:ext>
                  </a:extLst>
                </a:gridCol>
              </a:tblGrid>
              <a:tr h="628398">
                <a:tc>
                  <a:txBody>
                    <a:bodyPr/>
                    <a:lstStyle/>
                    <a:p>
                      <a:r>
                        <a:rPr lang="en-US" sz="2400" dirty="0">
                          <a:latin typeface="Playfair Display" panose="00000500000000000000" pitchFamily="2" charset="0"/>
                        </a:rPr>
                        <a:t>Criteria</a:t>
                      </a:r>
                    </a:p>
                  </a:txBody>
                  <a:tcPr anchor="ctr"/>
                </a:tc>
                <a:tc>
                  <a:txBody>
                    <a:bodyPr/>
                    <a:lstStyle/>
                    <a:p>
                      <a:r>
                        <a:rPr lang="en-US" sz="2400" dirty="0">
                          <a:latin typeface="Playfair Display" panose="00000500000000000000" pitchFamily="2" charset="0"/>
                        </a:rPr>
                        <a:t>Traditional AI</a:t>
                      </a:r>
                    </a:p>
                  </a:txBody>
                  <a:tcPr anchor="ctr"/>
                </a:tc>
                <a:tc>
                  <a:txBody>
                    <a:bodyPr/>
                    <a:lstStyle/>
                    <a:p>
                      <a:r>
                        <a:rPr lang="en-US" sz="2400">
                          <a:latin typeface="Playfair Display" panose="00000500000000000000" pitchFamily="2" charset="0"/>
                        </a:rPr>
                        <a:t>Generative AI</a:t>
                      </a:r>
                      <a:endParaRPr lang="en-US" sz="2400" dirty="0">
                        <a:latin typeface="Playfair Display" panose="00000500000000000000" pitchFamily="2" charset="0"/>
                      </a:endParaRPr>
                    </a:p>
                  </a:txBody>
                  <a:tcPr anchor="ctr"/>
                </a:tc>
                <a:extLst>
                  <a:ext uri="{0D108BD9-81ED-4DB2-BD59-A6C34878D82A}">
                    <a16:rowId xmlns:a16="http://schemas.microsoft.com/office/drawing/2014/main" val="370014891"/>
                  </a:ext>
                </a:extLst>
              </a:tr>
              <a:tr h="1131116">
                <a:tc>
                  <a:txBody>
                    <a:bodyPr/>
                    <a:lstStyle/>
                    <a:p>
                      <a:r>
                        <a:rPr lang="en-US" sz="2400" b="1">
                          <a:latin typeface="Playfair Display" panose="00000500000000000000" pitchFamily="2" charset="0"/>
                        </a:rPr>
                        <a:t>Output Type</a:t>
                      </a:r>
                      <a:endParaRPr lang="en-US" sz="2400" b="1" dirty="0">
                        <a:latin typeface="Playfair Display" panose="00000500000000000000" pitchFamily="2" charset="0"/>
                      </a:endParaRPr>
                    </a:p>
                  </a:txBody>
                  <a:tcPr anchor="ctr"/>
                </a:tc>
                <a:tc>
                  <a:txBody>
                    <a:bodyPr/>
                    <a:lstStyle/>
                    <a:p>
                      <a:r>
                        <a:rPr lang="en-US" sz="2000" dirty="0">
                          <a:solidFill>
                            <a:schemeClr val="accent5">
                              <a:lumMod val="50000"/>
                            </a:schemeClr>
                          </a:solidFill>
                          <a:latin typeface="Playfair Display" panose="00000500000000000000" pitchFamily="2" charset="0"/>
                        </a:rPr>
                        <a:t>Predictions with historical training data</a:t>
                      </a:r>
                    </a:p>
                  </a:txBody>
                  <a:tcPr anchor="ctr"/>
                </a:tc>
                <a:tc>
                  <a:txBody>
                    <a:bodyPr/>
                    <a:lstStyle/>
                    <a:p>
                      <a:r>
                        <a:rPr lang="en-US" sz="2000" dirty="0">
                          <a:solidFill>
                            <a:schemeClr val="accent5">
                              <a:lumMod val="50000"/>
                            </a:schemeClr>
                          </a:solidFill>
                          <a:latin typeface="Playfair Display" panose="00000500000000000000" pitchFamily="2" charset="0"/>
                        </a:rPr>
                        <a:t>Creating content that isn’t part of training dataset</a:t>
                      </a:r>
                    </a:p>
                  </a:txBody>
                  <a:tcPr anchor="ctr"/>
                </a:tc>
                <a:extLst>
                  <a:ext uri="{0D108BD9-81ED-4DB2-BD59-A6C34878D82A}">
                    <a16:rowId xmlns:a16="http://schemas.microsoft.com/office/drawing/2014/main" val="3599892309"/>
                  </a:ext>
                </a:extLst>
              </a:tr>
              <a:tr h="628398">
                <a:tc>
                  <a:txBody>
                    <a:bodyPr/>
                    <a:lstStyle/>
                    <a:p>
                      <a:r>
                        <a:rPr lang="en-US" sz="2400" b="1">
                          <a:latin typeface="Playfair Display" panose="00000500000000000000" pitchFamily="2" charset="0"/>
                        </a:rPr>
                        <a:t>Training Model</a:t>
                      </a:r>
                      <a:endParaRPr lang="en-US" sz="2400" b="1" dirty="0">
                        <a:latin typeface="Playfair Display" panose="000005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latin typeface="Playfair Display" panose="00000500000000000000" pitchFamily="2" charset="0"/>
                        </a:rPr>
                        <a:t>Mostly Supervised learning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5">
                              <a:lumMod val="50000"/>
                            </a:schemeClr>
                          </a:solidFill>
                          <a:latin typeface="Playfair Display" panose="00000500000000000000" pitchFamily="2" charset="0"/>
                        </a:rPr>
                        <a:t>Primarily Unsupervised learning</a:t>
                      </a:r>
                    </a:p>
                  </a:txBody>
                  <a:tcPr anchor="ctr"/>
                </a:tc>
                <a:extLst>
                  <a:ext uri="{0D108BD9-81ED-4DB2-BD59-A6C34878D82A}">
                    <a16:rowId xmlns:a16="http://schemas.microsoft.com/office/drawing/2014/main" val="79926617"/>
                  </a:ext>
                </a:extLst>
              </a:tr>
              <a:tr h="1131116">
                <a:tc>
                  <a:txBody>
                    <a:bodyPr/>
                    <a:lstStyle/>
                    <a:p>
                      <a:r>
                        <a:rPr lang="en-US" sz="2400" b="1">
                          <a:latin typeface="Playfair Display" panose="00000500000000000000" pitchFamily="2" charset="0"/>
                        </a:rPr>
                        <a:t>Learning Approach</a:t>
                      </a:r>
                      <a:endParaRPr lang="en-US" sz="2400" b="1" dirty="0">
                        <a:latin typeface="Playfair Display" panose="00000500000000000000" pitchFamily="2" charset="0"/>
                      </a:endParaRPr>
                    </a:p>
                  </a:txBody>
                  <a:tcPr anchor="ctr"/>
                </a:tc>
                <a:tc>
                  <a:txBody>
                    <a:bodyPr/>
                    <a:lstStyle/>
                    <a:p>
                      <a:r>
                        <a:rPr lang="en-US" sz="2000">
                          <a:solidFill>
                            <a:schemeClr val="accent5">
                              <a:lumMod val="50000"/>
                            </a:schemeClr>
                          </a:solidFill>
                          <a:latin typeface="Playfair Display" panose="00000500000000000000" pitchFamily="2" charset="0"/>
                        </a:rPr>
                        <a:t>Labeled historical data with known outcomes</a:t>
                      </a:r>
                      <a:endParaRPr lang="en-US" sz="2000" dirty="0">
                        <a:solidFill>
                          <a:schemeClr val="accent5">
                            <a:lumMod val="50000"/>
                          </a:schemeClr>
                        </a:solidFill>
                        <a:latin typeface="Playfair Display" panose="00000500000000000000" pitchFamily="2" charset="0"/>
                      </a:endParaRPr>
                    </a:p>
                  </a:txBody>
                  <a:tcPr anchor="ctr"/>
                </a:tc>
                <a:tc>
                  <a:txBody>
                    <a:bodyPr/>
                    <a:lstStyle/>
                    <a:p>
                      <a:r>
                        <a:rPr lang="en-US" sz="2000" dirty="0">
                          <a:solidFill>
                            <a:schemeClr val="accent5">
                              <a:lumMod val="50000"/>
                            </a:schemeClr>
                          </a:solidFill>
                          <a:latin typeface="Playfair Display" panose="00000500000000000000" pitchFamily="2" charset="0"/>
                        </a:rPr>
                        <a:t>Uses GANs and RNNs to learn patterns</a:t>
                      </a:r>
                    </a:p>
                  </a:txBody>
                  <a:tcPr anchor="ctr"/>
                </a:tc>
                <a:extLst>
                  <a:ext uri="{0D108BD9-81ED-4DB2-BD59-A6C34878D82A}">
                    <a16:rowId xmlns:a16="http://schemas.microsoft.com/office/drawing/2014/main" val="596258763"/>
                  </a:ext>
                </a:extLst>
              </a:tr>
              <a:tr h="936860">
                <a:tc>
                  <a:txBody>
                    <a:bodyPr/>
                    <a:lstStyle/>
                    <a:p>
                      <a:r>
                        <a:rPr lang="en-US" sz="2400" b="1" dirty="0">
                          <a:latin typeface="Playfair Display" panose="00000500000000000000" pitchFamily="2" charset="0"/>
                        </a:rPr>
                        <a:t>Data Requirements</a:t>
                      </a:r>
                    </a:p>
                  </a:txBody>
                  <a:tcPr anchor="ctr"/>
                </a:tc>
                <a:tc>
                  <a:txBody>
                    <a:bodyPr/>
                    <a:lstStyle/>
                    <a:p>
                      <a:r>
                        <a:rPr lang="en-US" sz="2000" dirty="0">
                          <a:solidFill>
                            <a:schemeClr val="accent5">
                              <a:lumMod val="50000"/>
                            </a:schemeClr>
                          </a:solidFill>
                          <a:latin typeface="Playfair Display" panose="00000500000000000000" pitchFamily="2" charset="0"/>
                        </a:rPr>
                        <a:t>Needs extensive datasets within a specific domain</a:t>
                      </a:r>
                    </a:p>
                  </a:txBody>
                  <a:tcPr anchor="ctr"/>
                </a:tc>
                <a:tc>
                  <a:txBody>
                    <a:bodyPr/>
                    <a:lstStyle/>
                    <a:p>
                      <a:r>
                        <a:rPr lang="en-US" sz="2000" dirty="0">
                          <a:solidFill>
                            <a:schemeClr val="accent5">
                              <a:lumMod val="50000"/>
                            </a:schemeClr>
                          </a:solidFill>
                          <a:latin typeface="Playfair Display" panose="00000500000000000000" pitchFamily="2" charset="0"/>
                        </a:rPr>
                        <a:t>Needs a lot of data from a broad variety of sources as opposed to a domain-specific source</a:t>
                      </a:r>
                    </a:p>
                  </a:txBody>
                  <a:tcPr anchor="ctr"/>
                </a:tc>
                <a:extLst>
                  <a:ext uri="{0D108BD9-81ED-4DB2-BD59-A6C34878D82A}">
                    <a16:rowId xmlns:a16="http://schemas.microsoft.com/office/drawing/2014/main" val="331993100"/>
                  </a:ext>
                </a:extLst>
              </a:tr>
              <a:tr h="1225303">
                <a:tc>
                  <a:txBody>
                    <a:bodyPr/>
                    <a:lstStyle/>
                    <a:p>
                      <a:r>
                        <a:rPr lang="en-US" sz="2400" b="1" dirty="0">
                          <a:latin typeface="Playfair Display" panose="00000500000000000000" pitchFamily="2" charset="0"/>
                        </a:rPr>
                        <a:t>Adaptability</a:t>
                      </a:r>
                    </a:p>
                  </a:txBody>
                  <a:tcPr anchor="ctr"/>
                </a:tc>
                <a:tc>
                  <a:txBody>
                    <a:bodyPr/>
                    <a:lstStyle/>
                    <a:p>
                      <a:r>
                        <a:rPr lang="en-US" sz="2000" dirty="0">
                          <a:solidFill>
                            <a:schemeClr val="accent5">
                              <a:lumMod val="50000"/>
                            </a:schemeClr>
                          </a:solidFill>
                          <a:latin typeface="Playfair Display" panose="00000500000000000000" pitchFamily="2" charset="0"/>
                        </a:rPr>
                        <a:t>Can face difficulty in scenarios outside the knowledge they have been trained with</a:t>
                      </a:r>
                    </a:p>
                  </a:txBody>
                  <a:tcPr anchor="ctr"/>
                </a:tc>
                <a:tc>
                  <a:txBody>
                    <a:bodyPr/>
                    <a:lstStyle/>
                    <a:p>
                      <a:r>
                        <a:rPr lang="en-US" sz="2000" dirty="0">
                          <a:solidFill>
                            <a:schemeClr val="accent5">
                              <a:lumMod val="50000"/>
                            </a:schemeClr>
                          </a:solidFill>
                          <a:latin typeface="Playfair Display" panose="00000500000000000000" pitchFamily="2" charset="0"/>
                        </a:rPr>
                        <a:t>Can create new content without extensive retraining</a:t>
                      </a:r>
                    </a:p>
                  </a:txBody>
                  <a:tcPr anchor="ctr"/>
                </a:tc>
                <a:extLst>
                  <a:ext uri="{0D108BD9-81ED-4DB2-BD59-A6C34878D82A}">
                    <a16:rowId xmlns:a16="http://schemas.microsoft.com/office/drawing/2014/main" val="3566951784"/>
                  </a:ext>
                </a:extLst>
              </a:tr>
            </a:tbl>
          </a:graphicData>
        </a:graphic>
      </p:graphicFrame>
    </p:spTree>
    <p:extLst>
      <p:ext uri="{BB962C8B-B14F-4D97-AF65-F5344CB8AC3E}">
        <p14:creationId xmlns:p14="http://schemas.microsoft.com/office/powerpoint/2010/main" val="2039144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655550" y="7795050"/>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1104900" y="689030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08600" y="6980568"/>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0077BF"/>
            </a:solidFill>
          </p:spPr>
          <p:txBody>
            <a:bodyPr/>
            <a:lstStyle/>
            <a:p>
              <a:endParaRPr lang="en-US"/>
            </a:p>
          </p:txBody>
        </p:sp>
      </p:grpSp>
      <p:grpSp>
        <p:nvGrpSpPr>
          <p:cNvPr id="8" name="Group 8"/>
          <p:cNvGrpSpPr/>
          <p:nvPr/>
        </p:nvGrpSpPr>
        <p:grpSpPr>
          <a:xfrm>
            <a:off x="600075" y="2489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a:off x="-362926" y="24895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308600" y="-202300"/>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5820195" y="663351"/>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a:off x="16140619" y="556555"/>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a:off x="13941445" y="-657375"/>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a:off x="16138218" y="9102848"/>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a:off x="15677078" y="9336338"/>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4" name="Group 24"/>
          <p:cNvGrpSpPr/>
          <p:nvPr/>
        </p:nvGrpSpPr>
        <p:grpSpPr>
          <a:xfrm>
            <a:off x="15568002" y="7795050"/>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a:off x="16003478" y="7503228"/>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93032" y="5171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900632" y="59497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6045279" y="3441441"/>
            <a:ext cx="11192521" cy="3385542"/>
          </a:xfrm>
          <a:prstGeom prst="rect">
            <a:avLst/>
          </a:prstGeom>
        </p:spPr>
        <p:txBody>
          <a:bodyPr wrap="square" lIns="0" tIns="0" rIns="0" bIns="0" rtlCol="0" anchor="t">
            <a:spAutoFit/>
          </a:bodyPr>
          <a:lstStyle/>
          <a:p>
            <a:pPr algn="l">
              <a:lnSpc>
                <a:spcPts val="13200"/>
              </a:lnSpc>
            </a:pPr>
            <a:r>
              <a:rPr lang="en-US" sz="11000" dirty="0">
                <a:solidFill>
                  <a:srgbClr val="0077BF"/>
                </a:solidFill>
                <a:latin typeface="Playfair Display Bold"/>
              </a:rPr>
              <a:t>GenAI in Healthcare</a:t>
            </a:r>
          </a:p>
        </p:txBody>
      </p:sp>
      <p:sp>
        <p:nvSpPr>
          <p:cNvPr id="31" name="TextBox 31"/>
          <p:cNvSpPr txBox="1"/>
          <p:nvPr/>
        </p:nvSpPr>
        <p:spPr>
          <a:xfrm>
            <a:off x="3175026" y="3543141"/>
            <a:ext cx="1950750" cy="1692771"/>
          </a:xfrm>
          <a:prstGeom prst="rect">
            <a:avLst/>
          </a:prstGeom>
        </p:spPr>
        <p:txBody>
          <a:bodyPr lIns="0" tIns="0" rIns="0" bIns="0" rtlCol="0" anchor="t">
            <a:spAutoFit/>
          </a:bodyPr>
          <a:lstStyle/>
          <a:p>
            <a:pPr algn="ctr">
              <a:lnSpc>
                <a:spcPts val="13200"/>
              </a:lnSpc>
            </a:pPr>
            <a:r>
              <a:rPr lang="en-US" sz="11000" dirty="0">
                <a:solidFill>
                  <a:srgbClr val="0077BF"/>
                </a:solidFill>
                <a:latin typeface="Playfair Display Bold"/>
              </a:rPr>
              <a:t>04</a:t>
            </a:r>
          </a:p>
        </p:txBody>
      </p:sp>
      <p:sp>
        <p:nvSpPr>
          <p:cNvPr id="32" name="Freeform 32"/>
          <p:cNvSpPr/>
          <p:nvPr/>
        </p:nvSpPr>
        <p:spPr>
          <a:xfrm>
            <a:off x="8347714" y="22086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347714" y="79155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942310" y="-101364"/>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9"/>
            <a:stretch>
              <a:fillRect/>
            </a:stretch>
          </a:blipFill>
        </p:spPr>
        <p:txBody>
          <a:bodyPr/>
          <a:lstStyle/>
          <a:p>
            <a:endParaRPr lang="en-US"/>
          </a:p>
        </p:txBody>
      </p:sp>
      <p:sp>
        <p:nvSpPr>
          <p:cNvPr id="35" name="TextBox 3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3885688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15911" y="9687078"/>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452065" y="9463209"/>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979587" y="9419870"/>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27" name="Group 26">
            <a:extLst>
              <a:ext uri="{FF2B5EF4-FFF2-40B4-BE49-F238E27FC236}">
                <a16:creationId xmlns:a16="http://schemas.microsoft.com/office/drawing/2014/main" id="{0F97BF0A-1191-5419-C560-38A63E092C5F}"/>
              </a:ext>
            </a:extLst>
          </p:cNvPr>
          <p:cNvGrpSpPr/>
          <p:nvPr/>
        </p:nvGrpSpPr>
        <p:grpSpPr>
          <a:xfrm>
            <a:off x="-1913362" y="-159068"/>
            <a:ext cx="2695956" cy="2845144"/>
            <a:chOff x="-1576478" y="97606"/>
            <a:chExt cx="2695956" cy="2845144"/>
          </a:xfrm>
        </p:grpSpPr>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576478" y="97606"/>
              <a:ext cx="2695956" cy="2676335"/>
              <a:chOff x="-634173" y="-735492"/>
              <a:chExt cx="3594608" cy="3568446"/>
            </a:xfrm>
          </p:grpSpPr>
          <p:sp>
            <p:nvSpPr>
              <p:cNvPr id="13" name="Freeform 13"/>
              <p:cNvSpPr/>
              <p:nvPr/>
            </p:nvSpPr>
            <p:spPr>
              <a:xfrm>
                <a:off x="-634173" y="-735492"/>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grpSp>
        <p:nvGrpSpPr>
          <p:cNvPr id="26" name="Group 25">
            <a:extLst>
              <a:ext uri="{FF2B5EF4-FFF2-40B4-BE49-F238E27FC236}">
                <a16:creationId xmlns:a16="http://schemas.microsoft.com/office/drawing/2014/main" id="{44FCD173-EE32-9659-2DD3-C40038EE5D18}"/>
              </a:ext>
            </a:extLst>
          </p:cNvPr>
          <p:cNvGrpSpPr/>
          <p:nvPr/>
        </p:nvGrpSpPr>
        <p:grpSpPr>
          <a:xfrm>
            <a:off x="17306618" y="5208328"/>
            <a:ext cx="3488020" cy="4663776"/>
            <a:chOff x="16312007" y="3942350"/>
            <a:chExt cx="3488020" cy="4663776"/>
          </a:xfrm>
        </p:grpSpPr>
        <p:grpSp>
          <p:nvGrpSpPr>
            <p:cNvPr id="14" name="Group 14"/>
            <p:cNvGrpSpPr/>
            <p:nvPr/>
          </p:nvGrpSpPr>
          <p:grpSpPr>
            <a:xfrm>
              <a:off x="16642833" y="4915545"/>
              <a:ext cx="1609716" cy="1599620"/>
              <a:chOff x="0" y="0"/>
              <a:chExt cx="2146288" cy="2132827"/>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6312007" y="5141794"/>
              <a:ext cx="3488020" cy="3464332"/>
              <a:chOff x="0" y="0"/>
              <a:chExt cx="4650693" cy="4619109"/>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6312007" y="3942350"/>
              <a:ext cx="3119084" cy="3082576"/>
              <a:chOff x="0" y="0"/>
              <a:chExt cx="4158779" cy="4110101"/>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GenAI Applications in Healthcare</a:t>
            </a:r>
          </a:p>
        </p:txBody>
      </p:sp>
      <p:sp>
        <p:nvSpPr>
          <p:cNvPr id="24" name="TextBox 24"/>
          <p:cNvSpPr txBox="1"/>
          <p:nvPr/>
        </p:nvSpPr>
        <p:spPr>
          <a:xfrm>
            <a:off x="1563426" y="2413372"/>
            <a:ext cx="15483669" cy="1077218"/>
          </a:xfrm>
          <a:prstGeom prst="rect">
            <a:avLst/>
          </a:prstGeom>
        </p:spPr>
        <p:txBody>
          <a:bodyPr wrap="square" lIns="0" tIns="0" rIns="0" bIns="0" rtlCol="0" anchor="t">
            <a:spAutoFit/>
          </a:bodyPr>
          <a:lstStyle/>
          <a:p>
            <a:pPr marL="440679" marR="0" lvl="1" algn="ctr" defTabSz="914400" rtl="0" eaLnBrk="1" fontAlgn="auto" latinLnBrk="0" hangingPunct="1">
              <a:spcBef>
                <a:spcPts val="0"/>
              </a:spcBef>
              <a:spcAft>
                <a:spcPts val="0"/>
              </a:spcAft>
              <a:buClrTx/>
              <a:buSzTx/>
              <a:tabLst/>
              <a:defRPr/>
            </a:pPr>
            <a:r>
              <a:rPr kumimoji="0" lang="en-US" sz="3500" b="1" i="0" u="none" strike="noStrike" kern="1200" cap="none" spc="0" normalizeH="0" baseline="0" noProof="0" dirty="0">
                <a:ln>
                  <a:noFill/>
                </a:ln>
                <a:solidFill>
                  <a:schemeClr val="tx1">
                    <a:lumMod val="65000"/>
                    <a:lumOff val="35000"/>
                  </a:schemeClr>
                </a:solidFill>
                <a:effectLst/>
                <a:uLnTx/>
                <a:uFillTx/>
                <a:latin typeface="Playfair Display"/>
                <a:ea typeface="+mn-ea"/>
                <a:cs typeface="+mn-cs"/>
              </a:rPr>
              <a:t>GenAI can Interpret and Analyze Unstructured Data for</a:t>
            </a:r>
          </a:p>
          <a:p>
            <a:pPr marL="440679" marR="0" lvl="1" algn="ctr" defTabSz="914400" rtl="0" eaLnBrk="1" fontAlgn="auto" latinLnBrk="0" hangingPunct="1">
              <a:spcBef>
                <a:spcPts val="0"/>
              </a:spcBef>
              <a:spcAft>
                <a:spcPts val="0"/>
              </a:spcAft>
              <a:buClrTx/>
              <a:buSzTx/>
              <a:tabLst/>
              <a:defRPr/>
            </a:pPr>
            <a:r>
              <a:rPr lang="en-US" sz="3500" b="1" dirty="0">
                <a:solidFill>
                  <a:schemeClr val="tx1">
                    <a:lumMod val="65000"/>
                    <a:lumOff val="35000"/>
                  </a:schemeClr>
                </a:solidFill>
                <a:latin typeface="Playfair Display"/>
              </a:rPr>
              <a:t>a variety of </a:t>
            </a:r>
            <a:r>
              <a:rPr kumimoji="0" lang="en-US" sz="3500" b="1" i="0" u="none" strike="noStrike" kern="1200" cap="none" spc="0" normalizeH="0" baseline="0" noProof="0" dirty="0">
                <a:ln>
                  <a:noFill/>
                </a:ln>
                <a:solidFill>
                  <a:schemeClr val="tx1">
                    <a:lumMod val="65000"/>
                    <a:lumOff val="35000"/>
                  </a:schemeClr>
                </a:solidFill>
                <a:effectLst/>
                <a:uLnTx/>
                <a:uFillTx/>
                <a:latin typeface="Playfair Display"/>
                <a:ea typeface="+mn-ea"/>
                <a:cs typeface="+mn-cs"/>
              </a:rPr>
              <a:t> Downstream Applications</a:t>
            </a:r>
            <a:endParaRPr lang="en-US" sz="3500" b="1" dirty="0">
              <a:solidFill>
                <a:schemeClr val="tx1">
                  <a:lumMod val="65000"/>
                  <a:lumOff val="35000"/>
                </a:schemeClr>
              </a:solidFill>
              <a:latin typeface="Playfair Display"/>
            </a:endParaRP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33" name="TextBox 32">
            <a:extLst>
              <a:ext uri="{FF2B5EF4-FFF2-40B4-BE49-F238E27FC236}">
                <a16:creationId xmlns:a16="http://schemas.microsoft.com/office/drawing/2014/main" id="{FF2B5020-3630-0BB8-16D5-65BBF7058362}"/>
              </a:ext>
            </a:extLst>
          </p:cNvPr>
          <p:cNvSpPr txBox="1"/>
          <p:nvPr/>
        </p:nvSpPr>
        <p:spPr>
          <a:xfrm>
            <a:off x="8830803" y="4620326"/>
            <a:ext cx="8475910" cy="3122393"/>
          </a:xfrm>
          <a:prstGeom prst="rect">
            <a:avLst/>
          </a:prstGeom>
          <a:noFill/>
        </p:spPr>
        <p:txBody>
          <a:bodyPr wrap="square">
            <a:spAutoFit/>
          </a:bodyPr>
          <a:lstStyle/>
          <a:p>
            <a:pPr marL="880745" lvl="1" indent="-440055">
              <a:lnSpc>
                <a:spcPct val="170000"/>
              </a:lnSpc>
              <a:buFont typeface="Arial"/>
              <a:buChar char="•"/>
            </a:pPr>
            <a:r>
              <a:rPr lang="en-US" sz="3000" dirty="0">
                <a:solidFill>
                  <a:srgbClr val="123974"/>
                </a:solidFill>
                <a:latin typeface="Playfair Display"/>
                <a:ea typeface="+mn-lt"/>
                <a:cs typeface="+mn-lt"/>
              </a:rPr>
              <a:t>Reduce Administrative Burden</a:t>
            </a:r>
          </a:p>
          <a:p>
            <a:pPr marL="880745" lvl="1" indent="-440055">
              <a:lnSpc>
                <a:spcPct val="170000"/>
              </a:lnSpc>
              <a:buFont typeface="Arial"/>
              <a:buChar char="•"/>
            </a:pPr>
            <a:r>
              <a:rPr lang="en-US" sz="3000" dirty="0">
                <a:solidFill>
                  <a:srgbClr val="123974"/>
                </a:solidFill>
                <a:latin typeface="Playfair Display"/>
                <a:ea typeface="+mn-lt"/>
                <a:cs typeface="+mn-lt"/>
              </a:rPr>
              <a:t>Automate Routine Processes</a:t>
            </a:r>
          </a:p>
          <a:p>
            <a:pPr marL="880745" lvl="1" indent="-440055">
              <a:lnSpc>
                <a:spcPct val="170000"/>
              </a:lnSpc>
              <a:buFont typeface="Arial"/>
              <a:buChar char="•"/>
            </a:pPr>
            <a:r>
              <a:rPr lang="en-US" sz="3000" dirty="0">
                <a:solidFill>
                  <a:srgbClr val="123974"/>
                </a:solidFill>
                <a:latin typeface="Playfair Display"/>
                <a:ea typeface="+mn-lt"/>
                <a:cs typeface="+mn-lt"/>
              </a:rPr>
              <a:t>Provide 24/7 Access to Medical Information</a:t>
            </a:r>
          </a:p>
          <a:p>
            <a:pPr marL="880745" lvl="1" indent="-440055">
              <a:lnSpc>
                <a:spcPct val="170000"/>
              </a:lnSpc>
              <a:buFont typeface="Arial"/>
              <a:buChar char="•"/>
            </a:pPr>
            <a:r>
              <a:rPr lang="en-US" sz="3000" dirty="0">
                <a:solidFill>
                  <a:srgbClr val="123974"/>
                </a:solidFill>
                <a:latin typeface="Playfair Display"/>
                <a:ea typeface="+mn-lt"/>
                <a:cs typeface="+mn-lt"/>
              </a:rPr>
              <a:t>Facilitate Personalized Patient Care</a:t>
            </a:r>
          </a:p>
        </p:txBody>
      </p:sp>
      <p:pic>
        <p:nvPicPr>
          <p:cNvPr id="34" name="Picture 33">
            <a:extLst>
              <a:ext uri="{FF2B5EF4-FFF2-40B4-BE49-F238E27FC236}">
                <a16:creationId xmlns:a16="http://schemas.microsoft.com/office/drawing/2014/main" id="{68F195AE-CA87-05E1-081D-1B651183986F}"/>
              </a:ext>
            </a:extLst>
          </p:cNvPr>
          <p:cNvPicPr>
            <a:picLocks noChangeAspect="1"/>
          </p:cNvPicPr>
          <p:nvPr/>
        </p:nvPicPr>
        <p:blipFill>
          <a:blip r:embed="rId6"/>
          <a:stretch>
            <a:fillRect/>
          </a:stretch>
        </p:blipFill>
        <p:spPr>
          <a:xfrm>
            <a:off x="1647046" y="3952777"/>
            <a:ext cx="7504416" cy="4574993"/>
          </a:xfrm>
          <a:prstGeom prst="rect">
            <a:avLst/>
          </a:prstGeom>
        </p:spPr>
      </p:pic>
      <p:sp>
        <p:nvSpPr>
          <p:cNvPr id="28" name="TextBox 27">
            <a:extLst>
              <a:ext uri="{FF2B5EF4-FFF2-40B4-BE49-F238E27FC236}">
                <a16:creationId xmlns:a16="http://schemas.microsoft.com/office/drawing/2014/main" id="{CB28D470-71AA-353A-2137-A6304CEC50A7}"/>
              </a:ext>
            </a:extLst>
          </p:cNvPr>
          <p:cNvSpPr txBox="1"/>
          <p:nvPr/>
        </p:nvSpPr>
        <p:spPr>
          <a:xfrm flipH="1">
            <a:off x="4728775" y="8595456"/>
            <a:ext cx="5666875" cy="276999"/>
          </a:xfrm>
          <a:prstGeom prst="rect">
            <a:avLst/>
          </a:prstGeom>
          <a:noFill/>
        </p:spPr>
        <p:txBody>
          <a:bodyPr wrap="square" rtlCol="0">
            <a:spAutoFit/>
          </a:bodyPr>
          <a:lstStyle/>
          <a:p>
            <a:r>
              <a:rPr lang="en-US" sz="1200" dirty="0"/>
              <a:t>image source – [9]</a:t>
            </a:r>
          </a:p>
        </p:txBody>
      </p:sp>
    </p:spTree>
    <p:extLst>
      <p:ext uri="{BB962C8B-B14F-4D97-AF65-F5344CB8AC3E}">
        <p14:creationId xmlns:p14="http://schemas.microsoft.com/office/powerpoint/2010/main" val="335012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558247" y="9906685"/>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618151" y="9500925"/>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234979" y="9535126"/>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443180" y="791511"/>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459214" y="735904"/>
            <a:ext cx="1924431" cy="1910525"/>
            <a:chOff x="127" y="127"/>
            <a:chExt cx="2565908" cy="2547366"/>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889919" y="-191222"/>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1659" y="5893383"/>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155534" y="6017764"/>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591754" y="5289887"/>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Reduce Administrative Burden</a:t>
            </a:r>
          </a:p>
        </p:txBody>
      </p:sp>
      <p:sp>
        <p:nvSpPr>
          <p:cNvPr id="24" name="TextBox 24"/>
          <p:cNvSpPr txBox="1"/>
          <p:nvPr/>
        </p:nvSpPr>
        <p:spPr>
          <a:xfrm>
            <a:off x="1853573" y="3133237"/>
            <a:ext cx="10370511" cy="4616648"/>
          </a:xfrm>
          <a:prstGeom prst="rect">
            <a:avLst/>
          </a:prstGeom>
        </p:spPr>
        <p:txBody>
          <a:bodyPr wrap="square" lIns="0" tIns="0" rIns="0" bIns="0" rtlCol="0" anchor="t">
            <a:spAutoFit/>
          </a:bodyPr>
          <a:lstStyle/>
          <a:p>
            <a:pPr marL="880745" lvl="1" indent="-440055">
              <a:buFont typeface="Arial"/>
              <a:buChar char="•"/>
            </a:pPr>
            <a:r>
              <a:rPr lang="en-US" sz="3000" dirty="0">
                <a:solidFill>
                  <a:srgbClr val="123974"/>
                </a:solidFill>
                <a:latin typeface="Playfair Display"/>
                <a:ea typeface="+mn-lt"/>
                <a:cs typeface="+mn-lt"/>
              </a:rPr>
              <a:t>Assist in Patient Scheduling and Calendar Management</a:t>
            </a:r>
            <a:endParaRPr lang="en-US" sz="3200" dirty="0"/>
          </a:p>
          <a:p>
            <a:pPr marL="880745" lvl="1" indent="-440055">
              <a:buFont typeface="Arial"/>
              <a:buChar char="•"/>
            </a:pPr>
            <a:endParaRPr lang="en-US" sz="3000" dirty="0">
              <a:solidFill>
                <a:srgbClr val="123974"/>
              </a:solidFill>
              <a:latin typeface="Playfair Display"/>
              <a:ea typeface="+mn-lt"/>
              <a:cs typeface="+mn-lt"/>
            </a:endParaRPr>
          </a:p>
          <a:p>
            <a:pPr marL="880745" lvl="1" indent="-440055">
              <a:buFont typeface="Arial"/>
              <a:buChar char="•"/>
            </a:pPr>
            <a:r>
              <a:rPr lang="en-US" sz="3000" dirty="0">
                <a:solidFill>
                  <a:srgbClr val="123974"/>
                </a:solidFill>
                <a:latin typeface="Playfair Display"/>
                <a:ea typeface="+mn-lt"/>
                <a:cs typeface="+mn-lt"/>
              </a:rPr>
              <a:t>Streamline Patient Onboarding</a:t>
            </a:r>
            <a:endParaRPr lang="en-US" sz="3200" dirty="0"/>
          </a:p>
          <a:p>
            <a:pPr marL="880745" lvl="1" indent="-440055">
              <a:buFont typeface="Arial"/>
              <a:buChar char="•"/>
            </a:pPr>
            <a:endParaRPr lang="en-US" sz="3000" dirty="0">
              <a:solidFill>
                <a:srgbClr val="123974"/>
              </a:solidFill>
              <a:latin typeface="Playfair Display"/>
              <a:ea typeface="+mn-lt"/>
              <a:cs typeface="+mn-lt"/>
            </a:endParaRPr>
          </a:p>
          <a:p>
            <a:pPr marL="880745" lvl="1" indent="-440055">
              <a:buFont typeface="Arial"/>
              <a:buChar char="•"/>
            </a:pPr>
            <a:r>
              <a:rPr lang="en-US" sz="3000" dirty="0">
                <a:solidFill>
                  <a:srgbClr val="123974"/>
                </a:solidFill>
                <a:latin typeface="Playfair Display"/>
                <a:ea typeface="+mn-lt"/>
                <a:cs typeface="+mn-lt"/>
              </a:rPr>
              <a:t>Simplify Documentation</a:t>
            </a:r>
            <a:endParaRPr lang="en-US" dirty="0"/>
          </a:p>
          <a:p>
            <a:pPr marL="880745" lvl="1" indent="-440055">
              <a:buFont typeface="Arial"/>
              <a:buChar char="•"/>
            </a:pPr>
            <a:endParaRPr lang="en-US" sz="3000" dirty="0">
              <a:solidFill>
                <a:srgbClr val="123974"/>
              </a:solidFill>
              <a:latin typeface="Playfair Display"/>
              <a:ea typeface="+mn-lt"/>
              <a:cs typeface="+mn-lt"/>
            </a:endParaRPr>
          </a:p>
          <a:p>
            <a:pPr marL="880745" lvl="1" indent="-440055">
              <a:buFont typeface="Arial"/>
              <a:buChar char="•"/>
            </a:pPr>
            <a:r>
              <a:rPr lang="en-US" sz="3000" dirty="0">
                <a:solidFill>
                  <a:srgbClr val="123974"/>
                </a:solidFill>
                <a:latin typeface="Playfair Display"/>
              </a:rPr>
              <a:t>Draft Preauthorization and Appeal Letters</a:t>
            </a:r>
          </a:p>
          <a:p>
            <a:pPr marL="880745" lvl="1" indent="-440055">
              <a:buFont typeface="Arial"/>
              <a:buChar char="•"/>
            </a:pPr>
            <a:endParaRPr lang="en-US" sz="3000" dirty="0">
              <a:solidFill>
                <a:srgbClr val="123974"/>
              </a:solidFill>
              <a:latin typeface="Playfair Display"/>
              <a:ea typeface="Calibri" panose="020F0502020204030204"/>
              <a:cs typeface="Calibri" panose="020F0502020204030204"/>
            </a:endParaRPr>
          </a:p>
          <a:p>
            <a:pPr marL="880745" lvl="1" indent="-440055">
              <a:buFont typeface="Arial"/>
              <a:buChar char="•"/>
            </a:pPr>
            <a:r>
              <a:rPr lang="en-US" sz="3000" dirty="0">
                <a:solidFill>
                  <a:srgbClr val="123974"/>
                </a:solidFill>
                <a:latin typeface="Playfair Display"/>
                <a:ea typeface="Calibri" panose="020F0502020204030204"/>
                <a:cs typeface="Calibri" panose="020F0502020204030204"/>
              </a:rPr>
              <a:t>Address common IT and HR Questions</a:t>
            </a:r>
            <a:endParaRPr lang="en-US" dirty="0">
              <a:ea typeface="Calibri" panose="020F0502020204030204"/>
              <a:cs typeface="Calibri" panose="020F0502020204030204"/>
            </a:endParaRPr>
          </a:p>
          <a:p>
            <a:pPr marL="880745" lvl="1" indent="-440055">
              <a:buFont typeface="Arial"/>
              <a:buChar char="•"/>
            </a:pPr>
            <a:endParaRPr lang="en-US" sz="3000" dirty="0">
              <a:solidFill>
                <a:srgbClr val="123974"/>
              </a:solidFill>
              <a:latin typeface="Playfair Display"/>
              <a:ea typeface="+mn-lt"/>
              <a:cs typeface="+mn-lt"/>
            </a:endParaRP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pic>
        <p:nvPicPr>
          <p:cNvPr id="27" name="Picture 26" descr="A person sitting at a desk with a computer and papers on it&#10;&#10;Description automatically generated">
            <a:extLst>
              <a:ext uri="{FF2B5EF4-FFF2-40B4-BE49-F238E27FC236}">
                <a16:creationId xmlns:a16="http://schemas.microsoft.com/office/drawing/2014/main" id="{7B11FA96-14E6-812A-A9A3-8D3106C38F3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36925" y="1969064"/>
            <a:ext cx="7755775" cy="7219701"/>
          </a:xfrm>
          <a:prstGeom prst="rect">
            <a:avLst/>
          </a:prstGeom>
        </p:spPr>
      </p:pic>
    </p:spTree>
    <p:extLst>
      <p:ext uri="{BB962C8B-B14F-4D97-AF65-F5344CB8AC3E}">
        <p14:creationId xmlns:p14="http://schemas.microsoft.com/office/powerpoint/2010/main" val="377825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4551705-6322-00C2-E140-F1D9FFBAB14B}"/>
              </a:ext>
            </a:extLst>
          </p:cNvPr>
          <p:cNvPicPr>
            <a:picLocks noChangeAspect="1"/>
          </p:cNvPicPr>
          <p:nvPr/>
        </p:nvPicPr>
        <p:blipFill>
          <a:blip r:embed="rId3">
            <a:clrChange>
              <a:clrFrom>
                <a:srgbClr val="FAFFFF"/>
              </a:clrFrom>
              <a:clrTo>
                <a:srgbClr val="FAFFFF">
                  <a:alpha val="0"/>
                </a:srgbClr>
              </a:clrTo>
            </a:clrChange>
            <a:alphaModFix amt="70000"/>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486615" y="2769595"/>
            <a:ext cx="6474778" cy="4747809"/>
          </a:xfrm>
          <a:prstGeom prst="rect">
            <a:avLst/>
          </a:prstGeom>
        </p:spPr>
      </p:pic>
      <p:grpSp>
        <p:nvGrpSpPr>
          <p:cNvPr id="2" name="Group 2"/>
          <p:cNvGrpSpPr/>
          <p:nvPr/>
        </p:nvGrpSpPr>
        <p:grpSpPr>
          <a:xfrm>
            <a:off x="3558247" y="9906685"/>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618151" y="9500925"/>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234979" y="9535126"/>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443180" y="791511"/>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459214" y="735904"/>
            <a:ext cx="1924431" cy="1910525"/>
            <a:chOff x="127" y="127"/>
            <a:chExt cx="2565908" cy="2547366"/>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889919" y="-191222"/>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1659" y="5893383"/>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155534" y="6017764"/>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591754" y="5289887"/>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7"/>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Automate Routine Processes</a:t>
            </a:r>
          </a:p>
        </p:txBody>
      </p:sp>
      <p:sp>
        <p:nvSpPr>
          <p:cNvPr id="24" name="TextBox 24"/>
          <p:cNvSpPr txBox="1"/>
          <p:nvPr/>
        </p:nvSpPr>
        <p:spPr>
          <a:xfrm>
            <a:off x="7747675" y="2981563"/>
            <a:ext cx="8759652" cy="4185761"/>
          </a:xfrm>
          <a:prstGeom prst="rect">
            <a:avLst/>
          </a:prstGeom>
        </p:spPr>
        <p:txBody>
          <a:bodyPr wrap="square" lIns="0" tIns="0" rIns="0" bIns="0" rtlCol="0" anchor="t">
            <a:spAutoFit/>
          </a:bodyPr>
          <a:lstStyle/>
          <a:p>
            <a:pPr marL="880745" lvl="1" indent="-440055">
              <a:buFont typeface="Arial"/>
              <a:buChar char="•"/>
            </a:pPr>
            <a:r>
              <a:rPr lang="en-US" sz="3000" dirty="0">
                <a:solidFill>
                  <a:srgbClr val="123974"/>
                </a:solidFill>
                <a:latin typeface="Playfair Display"/>
                <a:ea typeface="+mn-lt"/>
                <a:cs typeface="+mn-lt"/>
              </a:rPr>
              <a:t>Provide Benefits Verification &amp; Claim Status </a:t>
            </a:r>
            <a:endParaRPr lang="en-US" sz="3200" dirty="0"/>
          </a:p>
          <a:p>
            <a:pPr marL="880745" lvl="1" indent="-440055">
              <a:buFont typeface="Arial"/>
              <a:buChar char="•"/>
            </a:pPr>
            <a:endParaRPr lang="en-US" sz="3000" dirty="0">
              <a:solidFill>
                <a:srgbClr val="123974"/>
              </a:solidFill>
              <a:latin typeface="Playfair Display"/>
              <a:ea typeface="+mn-lt"/>
              <a:cs typeface="+mn-lt"/>
            </a:endParaRPr>
          </a:p>
          <a:p>
            <a:pPr marL="880745" lvl="1" indent="-440055">
              <a:buFont typeface="Arial"/>
              <a:buChar char="•"/>
            </a:pPr>
            <a:r>
              <a:rPr lang="en-US" sz="3000" dirty="0">
                <a:solidFill>
                  <a:srgbClr val="123974"/>
                </a:solidFill>
                <a:latin typeface="Playfair Display"/>
                <a:ea typeface="+mn-lt"/>
                <a:cs typeface="+mn-lt"/>
              </a:rPr>
              <a:t>Assist in Medical Coding and Billing</a:t>
            </a:r>
            <a:endParaRPr lang="en-US" sz="3200" dirty="0"/>
          </a:p>
          <a:p>
            <a:pPr marL="880745" lvl="1" indent="-440055">
              <a:buFont typeface="Arial"/>
              <a:buChar char="•"/>
            </a:pPr>
            <a:endParaRPr lang="en-US" sz="3000" dirty="0">
              <a:solidFill>
                <a:srgbClr val="123974"/>
              </a:solidFill>
              <a:latin typeface="Playfair Display"/>
              <a:ea typeface="+mn-lt"/>
              <a:cs typeface="+mn-lt"/>
            </a:endParaRPr>
          </a:p>
          <a:p>
            <a:pPr marL="880745" lvl="1" indent="-440055">
              <a:buFont typeface="Arial"/>
              <a:buChar char="•"/>
            </a:pPr>
            <a:r>
              <a:rPr lang="en-US" sz="3000" dirty="0">
                <a:solidFill>
                  <a:srgbClr val="123974"/>
                </a:solidFill>
                <a:latin typeface="Playfair Display"/>
                <a:ea typeface="+mn-lt"/>
                <a:cs typeface="+mn-lt"/>
              </a:rPr>
              <a:t>Generate Discharge Summaries</a:t>
            </a:r>
            <a:endParaRPr lang="en-US" sz="3200" dirty="0"/>
          </a:p>
          <a:p>
            <a:pPr marL="880745" lvl="1" indent="-440055">
              <a:buFont typeface="Arial"/>
              <a:buChar char="•"/>
            </a:pPr>
            <a:endParaRPr lang="en-US" sz="3000" dirty="0">
              <a:solidFill>
                <a:srgbClr val="123974"/>
              </a:solidFill>
              <a:latin typeface="Playfair Display"/>
              <a:ea typeface="+mn-lt"/>
              <a:cs typeface="+mn-lt"/>
            </a:endParaRPr>
          </a:p>
          <a:p>
            <a:pPr marL="880745" lvl="1" indent="-440055">
              <a:buFont typeface="Arial"/>
              <a:buChar char="•"/>
            </a:pPr>
            <a:r>
              <a:rPr lang="en-US" sz="3000" dirty="0">
                <a:solidFill>
                  <a:srgbClr val="123974"/>
                </a:solidFill>
                <a:latin typeface="Playfair Display"/>
                <a:ea typeface="Calibri" panose="020F0502020204030204"/>
                <a:cs typeface="Calibri" panose="020F0502020204030204"/>
              </a:rPr>
              <a:t>Triage and Prioritize Cases in Real Time</a:t>
            </a:r>
          </a:p>
          <a:p>
            <a:pPr marL="880745" lvl="1" indent="-440055">
              <a:buFont typeface="Arial"/>
              <a:buChar char="•"/>
            </a:pPr>
            <a:endParaRPr lang="en-US" sz="3200" dirty="0">
              <a:ea typeface="Calibri" panose="020F0502020204030204"/>
              <a:cs typeface="Calibri" panose="020F0502020204030204"/>
            </a:endParaRPr>
          </a:p>
          <a:p>
            <a:pPr marL="880745" lvl="1" indent="-440055">
              <a:buFont typeface="Arial"/>
              <a:buChar char="•"/>
            </a:pPr>
            <a:r>
              <a:rPr lang="en-US" sz="3000" dirty="0">
                <a:solidFill>
                  <a:srgbClr val="123974"/>
                </a:solidFill>
                <a:latin typeface="Playfair Display"/>
              </a:rPr>
              <a:t>Speed up Drug Discovery</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1064946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468511" y="9906685"/>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535230" y="9535126"/>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331530" y="9687078"/>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653444" y="561700"/>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19283" y="961845"/>
            <a:ext cx="1924431" cy="1910525"/>
            <a:chOff x="127" y="127"/>
            <a:chExt cx="2565908" cy="2547366"/>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990784" y="-306005"/>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1659" y="5873541"/>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097896" y="5873636"/>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431700" y="5001129"/>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Facilitate Personalized Patient Care</a:t>
            </a:r>
          </a:p>
        </p:txBody>
      </p:sp>
      <p:sp>
        <p:nvSpPr>
          <p:cNvPr id="24" name="TextBox 24"/>
          <p:cNvSpPr txBox="1"/>
          <p:nvPr/>
        </p:nvSpPr>
        <p:spPr>
          <a:xfrm>
            <a:off x="1620330" y="4009653"/>
            <a:ext cx="7857078" cy="4138056"/>
          </a:xfrm>
          <a:prstGeom prst="rect">
            <a:avLst/>
          </a:prstGeom>
        </p:spPr>
        <p:txBody>
          <a:bodyPr wrap="square" lIns="0" tIns="0" rIns="0" bIns="0" rtlCol="0" anchor="t">
            <a:spAutoFit/>
          </a:bodyPr>
          <a:lstStyle/>
          <a:p>
            <a:pPr marL="880745" indent="-440055">
              <a:lnSpc>
                <a:spcPct val="130000"/>
              </a:lnSpc>
              <a:buFont typeface="Arial"/>
              <a:buChar char="•"/>
            </a:pPr>
            <a:r>
              <a:rPr lang="en-US" sz="3000" dirty="0">
                <a:solidFill>
                  <a:srgbClr val="123974"/>
                </a:solidFill>
                <a:latin typeface="Playfair Display"/>
              </a:rPr>
              <a:t>Provide Personalized Treatment Recommendations</a:t>
            </a:r>
          </a:p>
          <a:p>
            <a:pPr marL="880745" indent="-440055">
              <a:lnSpc>
                <a:spcPct val="130000"/>
              </a:lnSpc>
              <a:buFont typeface="Arial"/>
              <a:buChar char="•"/>
            </a:pPr>
            <a:endParaRPr lang="en-US" sz="1400" dirty="0">
              <a:solidFill>
                <a:srgbClr val="123974"/>
              </a:solidFill>
              <a:latin typeface="Playfair Display"/>
            </a:endParaRPr>
          </a:p>
          <a:p>
            <a:pPr marL="880745" lvl="1" indent="-440055">
              <a:lnSpc>
                <a:spcPct val="130000"/>
              </a:lnSpc>
              <a:buFont typeface="Arial"/>
              <a:buChar char="•"/>
            </a:pPr>
            <a:r>
              <a:rPr lang="en-US" sz="3000" dirty="0">
                <a:solidFill>
                  <a:srgbClr val="123974"/>
                </a:solidFill>
                <a:latin typeface="Playfair Display"/>
              </a:rPr>
              <a:t>Forecast Disease Progression Trajectories</a:t>
            </a:r>
          </a:p>
          <a:p>
            <a:pPr marL="880745" lvl="1" indent="-440055">
              <a:lnSpc>
                <a:spcPct val="130000"/>
              </a:lnSpc>
              <a:buFont typeface="Arial"/>
              <a:buChar char="•"/>
            </a:pPr>
            <a:endParaRPr lang="en-US" sz="1600" dirty="0">
              <a:solidFill>
                <a:srgbClr val="123974"/>
              </a:solidFill>
              <a:latin typeface="Playfair Display"/>
            </a:endParaRPr>
          </a:p>
          <a:p>
            <a:pPr marL="880745" lvl="1" indent="-440055">
              <a:lnSpc>
                <a:spcPct val="130000"/>
              </a:lnSpc>
              <a:buFont typeface="Arial"/>
              <a:buChar char="•"/>
            </a:pPr>
            <a:r>
              <a:rPr lang="en-US" sz="3000" dirty="0">
                <a:solidFill>
                  <a:srgbClr val="123974"/>
                </a:solidFill>
                <a:latin typeface="Playfair Display"/>
              </a:rPr>
              <a:t>Predict Patient’s Response to Treatments</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34" name="TextBox 24">
            <a:extLst>
              <a:ext uri="{FF2B5EF4-FFF2-40B4-BE49-F238E27FC236}">
                <a16:creationId xmlns:a16="http://schemas.microsoft.com/office/drawing/2014/main" id="{D9C9D867-1BE1-85F3-206D-019CA4BDC0B8}"/>
              </a:ext>
            </a:extLst>
          </p:cNvPr>
          <p:cNvSpPr txBox="1"/>
          <p:nvPr/>
        </p:nvSpPr>
        <p:spPr>
          <a:xfrm>
            <a:off x="1620329" y="2714764"/>
            <a:ext cx="7014579" cy="923330"/>
          </a:xfrm>
          <a:prstGeom prst="rect">
            <a:avLst/>
          </a:prstGeom>
        </p:spPr>
        <p:txBody>
          <a:bodyPr wrap="square" lIns="0" tIns="0" rIns="0" bIns="0" rtlCol="0" anchor="t">
            <a:spAutoFit/>
          </a:bodyPr>
          <a:lstStyle/>
          <a:p>
            <a:pPr marL="440679" marR="0" lvl="1" defTabSz="914400" rtl="0" eaLnBrk="1" fontAlgn="auto" latinLnBrk="0" hangingPunct="1">
              <a:spcBef>
                <a:spcPts val="0"/>
              </a:spcBef>
              <a:spcAft>
                <a:spcPts val="0"/>
              </a:spcAft>
              <a:buClrTx/>
              <a:buSzTx/>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Playfair Display"/>
                <a:ea typeface="+mn-ea"/>
                <a:cs typeface="+mn-cs"/>
              </a:rPr>
              <a:t>By reviewing a Patient’s Medical History, GenAI can:</a:t>
            </a:r>
            <a:endParaRPr lang="en-US" sz="3000" b="1" dirty="0">
              <a:solidFill>
                <a:schemeClr val="tx1">
                  <a:lumMod val="65000"/>
                  <a:lumOff val="35000"/>
                </a:schemeClr>
              </a:solidFill>
              <a:latin typeface="Playfair Display"/>
            </a:endParaRPr>
          </a:p>
        </p:txBody>
      </p:sp>
      <p:pic>
        <p:nvPicPr>
          <p:cNvPr id="27" name="Picture 26" descr="A person looking at a person lying on a bed&#10;&#10;Description automatically generated">
            <a:extLst>
              <a:ext uri="{FF2B5EF4-FFF2-40B4-BE49-F238E27FC236}">
                <a16:creationId xmlns:a16="http://schemas.microsoft.com/office/drawing/2014/main" id="{3D26EF08-5B89-E097-17D7-3D74A1AAAA3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1260" y="949121"/>
            <a:ext cx="10717877" cy="8453382"/>
          </a:xfrm>
          <a:prstGeom prst="rect">
            <a:avLst/>
          </a:prstGeom>
        </p:spPr>
      </p:pic>
    </p:spTree>
    <p:extLst>
      <p:ext uri="{BB962C8B-B14F-4D97-AF65-F5344CB8AC3E}">
        <p14:creationId xmlns:p14="http://schemas.microsoft.com/office/powerpoint/2010/main" val="1282872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192214" y="9787623"/>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677178" y="9681072"/>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900088" y="9142763"/>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16250" y="946260"/>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44823" y="-292822"/>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690891" y="5988630"/>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224483" y="5999502"/>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767991" y="5489836"/>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786341" y="803885"/>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Provide 24/7 Access to Medical Information</a:t>
            </a:r>
          </a:p>
        </p:txBody>
      </p:sp>
      <p:sp>
        <p:nvSpPr>
          <p:cNvPr id="24" name="TextBox 24"/>
          <p:cNvSpPr txBox="1"/>
          <p:nvPr/>
        </p:nvSpPr>
        <p:spPr>
          <a:xfrm>
            <a:off x="8210155" y="4258314"/>
            <a:ext cx="7700463" cy="2339102"/>
          </a:xfrm>
          <a:prstGeom prst="rect">
            <a:avLst/>
          </a:prstGeom>
        </p:spPr>
        <p:txBody>
          <a:bodyPr wrap="square" lIns="0" tIns="0" rIns="0" bIns="0" rtlCol="0" anchor="t">
            <a:spAutoFit/>
          </a:bodyPr>
          <a:lstStyle/>
          <a:p>
            <a:pPr marL="880745" lvl="1" indent="-440055">
              <a:buFont typeface="Arial"/>
              <a:buChar char="•"/>
            </a:pPr>
            <a:r>
              <a:rPr lang="en-US" sz="3000" dirty="0">
                <a:solidFill>
                  <a:srgbClr val="123974"/>
                </a:solidFill>
                <a:latin typeface="Playfair Display"/>
                <a:ea typeface="+mn-lt"/>
                <a:cs typeface="+mn-lt"/>
              </a:rPr>
              <a:t>Accessing Medical Knowledge 24/7</a:t>
            </a:r>
          </a:p>
          <a:p>
            <a:pPr marL="880745" lvl="1" indent="-440055">
              <a:buFont typeface="Arial"/>
              <a:buChar char="•"/>
            </a:pPr>
            <a:endParaRPr lang="en-US" sz="3200" dirty="0">
              <a:ea typeface="Calibri"/>
              <a:cs typeface="Calibri"/>
            </a:endParaRPr>
          </a:p>
          <a:p>
            <a:pPr marL="880745" lvl="1" indent="-440055">
              <a:buFont typeface="Arial"/>
              <a:buChar char="•"/>
            </a:pPr>
            <a:r>
              <a:rPr lang="en-US" sz="3000" dirty="0">
                <a:solidFill>
                  <a:srgbClr val="123974"/>
                </a:solidFill>
                <a:latin typeface="Playfair Display"/>
                <a:ea typeface="+mn-lt"/>
                <a:cs typeface="+mn-lt"/>
              </a:rPr>
              <a:t>Round-the-Clock</a:t>
            </a:r>
            <a:r>
              <a:rPr lang="en-US" sz="3000" dirty="0">
                <a:solidFill>
                  <a:srgbClr val="123974"/>
                </a:solidFill>
                <a:latin typeface="Playfair Display"/>
              </a:rPr>
              <a:t> Virtual Assistants</a:t>
            </a:r>
            <a:endParaRPr lang="en-US" dirty="0"/>
          </a:p>
          <a:p>
            <a:pPr marL="880745" lvl="1" indent="-440055">
              <a:buFont typeface="Arial"/>
              <a:buChar char="•"/>
            </a:pPr>
            <a:endParaRPr lang="en-US" sz="3000" dirty="0">
              <a:solidFill>
                <a:srgbClr val="123974"/>
              </a:solidFill>
              <a:latin typeface="Playfair Display"/>
            </a:endParaRPr>
          </a:p>
          <a:p>
            <a:pPr marL="880745" lvl="1" indent="-440055">
              <a:buFont typeface="Arial"/>
              <a:buChar char="•"/>
            </a:pPr>
            <a:r>
              <a:rPr lang="en-US" sz="3000" dirty="0">
                <a:solidFill>
                  <a:srgbClr val="123974"/>
                </a:solidFill>
                <a:latin typeface="Playfair Display"/>
              </a:rPr>
              <a:t>Personalized Health Nudges</a:t>
            </a:r>
            <a:endParaRPr lang="en-US" sz="3000" dirty="0">
              <a:solidFill>
                <a:srgbClr val="123974"/>
              </a:solidFill>
              <a:latin typeface="Playfair Display"/>
              <a:ea typeface="+mn-lt"/>
              <a:cs typeface="+mn-lt"/>
            </a:endParaRP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pic>
        <p:nvPicPr>
          <p:cNvPr id="27" name="Picture 26">
            <a:extLst>
              <a:ext uri="{FF2B5EF4-FFF2-40B4-BE49-F238E27FC236}">
                <a16:creationId xmlns:a16="http://schemas.microsoft.com/office/drawing/2014/main" id="{DB745521-714D-32FA-48B7-E1682C4889E6}"/>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2521223" y="2645370"/>
            <a:ext cx="5688932" cy="5688932"/>
          </a:xfrm>
          <a:prstGeom prst="rect">
            <a:avLst/>
          </a:prstGeom>
        </p:spPr>
      </p:pic>
    </p:spTree>
    <p:extLst>
      <p:ext uri="{BB962C8B-B14F-4D97-AF65-F5344CB8AC3E}">
        <p14:creationId xmlns:p14="http://schemas.microsoft.com/office/powerpoint/2010/main" val="554623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157FE5C-1D7B-6B12-8CDE-EC8B3F46DECC}"/>
              </a:ext>
            </a:extLst>
          </p:cNvPr>
          <p:cNvGrpSpPr/>
          <p:nvPr/>
        </p:nvGrpSpPr>
        <p:grpSpPr>
          <a:xfrm>
            <a:off x="16430012" y="1980006"/>
            <a:ext cx="3721227" cy="4255964"/>
            <a:chOff x="16037639" y="1826469"/>
            <a:chExt cx="3721227" cy="4255964"/>
          </a:xfrm>
        </p:grpSpPr>
        <p:grpSp>
          <p:nvGrpSpPr>
            <p:cNvPr id="2" name="Group 2"/>
            <p:cNvGrpSpPr/>
            <p:nvPr/>
          </p:nvGrpSpPr>
          <p:grpSpPr>
            <a:xfrm rot="16228882">
              <a:off x="17058764" y="2291850"/>
              <a:ext cx="1877790" cy="1863592"/>
              <a:chOff x="0" y="0"/>
              <a:chExt cx="2503720" cy="2484789"/>
            </a:xfrm>
          </p:grpSpPr>
          <p:sp>
            <p:nvSpPr>
              <p:cNvPr id="3" name="Freeform 3"/>
              <p:cNvSpPr/>
              <p:nvPr/>
            </p:nvSpPr>
            <p:spPr>
              <a:xfrm>
                <a:off x="0" y="127"/>
                <a:ext cx="2503678" cy="2484501"/>
              </a:xfrm>
              <a:custGeom>
                <a:avLst/>
                <a:gdLst/>
                <a:ahLst/>
                <a:cxnLst/>
                <a:rect l="l" t="t" r="r" b="b"/>
                <a:pathLst>
                  <a:path w="2503678" h="2484501">
                    <a:moveTo>
                      <a:pt x="2403856" y="0"/>
                    </a:moveTo>
                    <a:cubicBezTo>
                      <a:pt x="2379345" y="0"/>
                      <a:pt x="2356739" y="9525"/>
                      <a:pt x="2337816" y="26162"/>
                    </a:cubicBezTo>
                    <a:lnTo>
                      <a:pt x="35687" y="2328164"/>
                    </a:lnTo>
                    <a:cubicBezTo>
                      <a:pt x="0" y="2363851"/>
                      <a:pt x="0" y="2422144"/>
                      <a:pt x="35687" y="2457831"/>
                    </a:cubicBezTo>
                    <a:cubicBezTo>
                      <a:pt x="54737" y="2476881"/>
                      <a:pt x="77343" y="2484501"/>
                      <a:pt x="101727" y="2484501"/>
                    </a:cubicBezTo>
                    <a:cubicBezTo>
                      <a:pt x="124333" y="2484501"/>
                      <a:pt x="148844" y="2476881"/>
                      <a:pt x="165989" y="2457831"/>
                    </a:cubicBezTo>
                    <a:lnTo>
                      <a:pt x="2467991" y="156337"/>
                    </a:lnTo>
                    <a:cubicBezTo>
                      <a:pt x="2503678" y="120142"/>
                      <a:pt x="2503678" y="61849"/>
                      <a:pt x="2467991" y="26035"/>
                    </a:cubicBezTo>
                    <a:cubicBezTo>
                      <a:pt x="2450846" y="9398"/>
                      <a:pt x="2426462" y="0"/>
                      <a:pt x="2403856" y="0"/>
                    </a:cubicBezTo>
                    <a:close/>
                  </a:path>
                </a:pathLst>
              </a:custGeom>
              <a:solidFill>
                <a:srgbClr val="7A7D81"/>
              </a:solidFill>
            </p:spPr>
            <p:txBody>
              <a:bodyPr/>
              <a:lstStyle/>
              <a:p>
                <a:endParaRPr lang="en-US"/>
              </a:p>
            </p:txBody>
          </p:sp>
        </p:grpSp>
        <p:grpSp>
          <p:nvGrpSpPr>
            <p:cNvPr id="4" name="Group 4"/>
            <p:cNvGrpSpPr/>
            <p:nvPr/>
          </p:nvGrpSpPr>
          <p:grpSpPr>
            <a:xfrm rot="16228882">
              <a:off x="16155968" y="1836692"/>
              <a:ext cx="1592338" cy="1571892"/>
              <a:chOff x="0" y="0"/>
              <a:chExt cx="2123117" cy="2095856"/>
            </a:xfrm>
          </p:grpSpPr>
          <p:sp>
            <p:nvSpPr>
              <p:cNvPr id="5" name="Freeform 5"/>
              <p:cNvSpPr/>
              <p:nvPr/>
            </p:nvSpPr>
            <p:spPr>
              <a:xfrm>
                <a:off x="127" y="0"/>
                <a:ext cx="2122932" cy="2095754"/>
              </a:xfrm>
              <a:custGeom>
                <a:avLst/>
                <a:gdLst/>
                <a:ahLst/>
                <a:cxnLst/>
                <a:rect l="l" t="t" r="r" b="b"/>
                <a:pathLst>
                  <a:path w="2122932" h="2095754">
                    <a:moveTo>
                      <a:pt x="1976628" y="0"/>
                    </a:moveTo>
                    <a:cubicBezTo>
                      <a:pt x="1942465" y="0"/>
                      <a:pt x="1907921" y="12700"/>
                      <a:pt x="1881505" y="37973"/>
                    </a:cubicBezTo>
                    <a:lnTo>
                      <a:pt x="52832" y="1868932"/>
                    </a:lnTo>
                    <a:cubicBezTo>
                      <a:pt x="0" y="1919986"/>
                      <a:pt x="0" y="2004568"/>
                      <a:pt x="52832" y="2057400"/>
                    </a:cubicBezTo>
                    <a:cubicBezTo>
                      <a:pt x="79121" y="2083054"/>
                      <a:pt x="113411" y="2095754"/>
                      <a:pt x="147574" y="2095754"/>
                    </a:cubicBezTo>
                    <a:cubicBezTo>
                      <a:pt x="181737" y="2095754"/>
                      <a:pt x="215646" y="2083054"/>
                      <a:pt x="240919" y="2057400"/>
                    </a:cubicBezTo>
                    <a:lnTo>
                      <a:pt x="2070100" y="226441"/>
                    </a:lnTo>
                    <a:cubicBezTo>
                      <a:pt x="2122932" y="175895"/>
                      <a:pt x="2122932" y="90805"/>
                      <a:pt x="2070100" y="37973"/>
                    </a:cubicBezTo>
                    <a:cubicBezTo>
                      <a:pt x="2044700" y="12700"/>
                      <a:pt x="2010791" y="0"/>
                      <a:pt x="1976628" y="0"/>
                    </a:cubicBezTo>
                    <a:close/>
                  </a:path>
                </a:pathLst>
              </a:custGeom>
              <a:solidFill>
                <a:srgbClr val="0077BF"/>
              </a:solidFill>
            </p:spPr>
            <p:txBody>
              <a:bodyPr/>
              <a:lstStyle/>
              <a:p>
                <a:endParaRPr lang="en-US"/>
              </a:p>
            </p:txBody>
          </p:sp>
        </p:grpSp>
        <p:grpSp>
          <p:nvGrpSpPr>
            <p:cNvPr id="6" name="Group 6"/>
            <p:cNvGrpSpPr/>
            <p:nvPr/>
          </p:nvGrpSpPr>
          <p:grpSpPr>
            <a:xfrm rot="16228882">
              <a:off x="16020018" y="2343584"/>
              <a:ext cx="3756470" cy="3721227"/>
              <a:chOff x="127" y="0"/>
              <a:chExt cx="5008627" cy="4961636"/>
            </a:xfrm>
          </p:grpSpPr>
          <p:sp>
            <p:nvSpPr>
              <p:cNvPr id="7" name="Freeform 7"/>
              <p:cNvSpPr/>
              <p:nvPr/>
            </p:nvSpPr>
            <p:spPr>
              <a:xfrm>
                <a:off x="127" y="0"/>
                <a:ext cx="5008627" cy="4961636"/>
              </a:xfrm>
              <a:custGeom>
                <a:avLst/>
                <a:gdLst/>
                <a:ahLst/>
                <a:cxnLst/>
                <a:rect l="l" t="t" r="r" b="b"/>
                <a:pathLst>
                  <a:path w="5008626" h="4961636">
                    <a:moveTo>
                      <a:pt x="4744974" y="0"/>
                    </a:moveTo>
                    <a:cubicBezTo>
                      <a:pt x="4682617" y="0"/>
                      <a:pt x="4620641" y="24511"/>
                      <a:pt x="4573651" y="69596"/>
                    </a:cubicBezTo>
                    <a:lnTo>
                      <a:pt x="93980" y="4550664"/>
                    </a:lnTo>
                    <a:cubicBezTo>
                      <a:pt x="0" y="4642866"/>
                      <a:pt x="0" y="4797552"/>
                      <a:pt x="93980" y="4891532"/>
                    </a:cubicBezTo>
                    <a:cubicBezTo>
                      <a:pt x="141097" y="4939030"/>
                      <a:pt x="203454" y="4961636"/>
                      <a:pt x="265303" y="4961636"/>
                    </a:cubicBezTo>
                    <a:cubicBezTo>
                      <a:pt x="327660" y="4961636"/>
                      <a:pt x="387858" y="4939030"/>
                      <a:pt x="434848" y="4891532"/>
                    </a:cubicBezTo>
                    <a:lnTo>
                      <a:pt x="4914519" y="412369"/>
                    </a:lnTo>
                    <a:cubicBezTo>
                      <a:pt x="5008626" y="318262"/>
                      <a:pt x="5008626" y="163703"/>
                      <a:pt x="4914519" y="69723"/>
                    </a:cubicBezTo>
                    <a:cubicBezTo>
                      <a:pt x="4869307" y="24511"/>
                      <a:pt x="4806950" y="0"/>
                      <a:pt x="4744974" y="0"/>
                    </a:cubicBezTo>
                    <a:close/>
                  </a:path>
                </a:pathLst>
              </a:custGeom>
              <a:solidFill>
                <a:srgbClr val="7A7D81"/>
              </a:solidFill>
            </p:spPr>
            <p:txBody>
              <a:bodyPr/>
              <a:lstStyle/>
              <a:p>
                <a:endParaRPr lang="en-US"/>
              </a:p>
            </p:txBody>
          </p:sp>
        </p:grpSp>
      </p:grpSp>
      <p:sp>
        <p:nvSpPr>
          <p:cNvPr id="8" name="Freeform 8"/>
          <p:cNvSpPr/>
          <p:nvPr/>
        </p:nvSpPr>
        <p:spPr>
          <a:xfrm>
            <a:off x="2082102" y="44895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6159530" y="9676525"/>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E1166C10-A27A-F765-8C48-A47A29F82650}"/>
              </a:ext>
            </a:extLst>
          </p:cNvPr>
          <p:cNvGrpSpPr/>
          <p:nvPr/>
        </p:nvGrpSpPr>
        <p:grpSpPr>
          <a:xfrm>
            <a:off x="-2117993" y="6241378"/>
            <a:ext cx="3646484" cy="4045564"/>
            <a:chOff x="-2389374" y="6079442"/>
            <a:chExt cx="3646484" cy="4045564"/>
          </a:xfrm>
        </p:grpSpPr>
        <p:grpSp>
          <p:nvGrpSpPr>
            <p:cNvPr id="10" name="Group 10"/>
            <p:cNvGrpSpPr/>
            <p:nvPr/>
          </p:nvGrpSpPr>
          <p:grpSpPr>
            <a:xfrm rot="5241166">
              <a:off x="-280892" y="8236670"/>
              <a:ext cx="1542840" cy="1533164"/>
              <a:chOff x="0" y="0"/>
              <a:chExt cx="2057120" cy="2044219"/>
            </a:xfrm>
          </p:grpSpPr>
          <p:sp>
            <p:nvSpPr>
              <p:cNvPr id="11" name="Freeform 11"/>
              <p:cNvSpPr/>
              <p:nvPr/>
            </p:nvSpPr>
            <p:spPr>
              <a:xfrm>
                <a:off x="0" y="0"/>
                <a:ext cx="2057146" cy="2044192"/>
              </a:xfrm>
              <a:custGeom>
                <a:avLst/>
                <a:gdLst/>
                <a:ahLst/>
                <a:cxnLst/>
                <a:rect l="l" t="t" r="r" b="b"/>
                <a:pathLst>
                  <a:path w="2057146" h="2044192">
                    <a:moveTo>
                      <a:pt x="1974088" y="0"/>
                    </a:moveTo>
                    <a:cubicBezTo>
                      <a:pt x="1954784" y="0"/>
                      <a:pt x="1935353" y="7620"/>
                      <a:pt x="1921383" y="22733"/>
                    </a:cubicBezTo>
                    <a:lnTo>
                      <a:pt x="28067" y="1913763"/>
                    </a:lnTo>
                    <a:cubicBezTo>
                      <a:pt x="0" y="1944116"/>
                      <a:pt x="0" y="1993519"/>
                      <a:pt x="28067" y="2021586"/>
                    </a:cubicBezTo>
                    <a:cubicBezTo>
                      <a:pt x="43180" y="2036699"/>
                      <a:pt x="62611" y="2044192"/>
                      <a:pt x="81915" y="2044192"/>
                    </a:cubicBezTo>
                    <a:cubicBezTo>
                      <a:pt x="101219" y="2044192"/>
                      <a:pt x="120650" y="2036699"/>
                      <a:pt x="135763" y="2021586"/>
                    </a:cubicBezTo>
                    <a:lnTo>
                      <a:pt x="2026793" y="128143"/>
                    </a:lnTo>
                    <a:cubicBezTo>
                      <a:pt x="2057146" y="100076"/>
                      <a:pt x="2057146" y="50673"/>
                      <a:pt x="2026793" y="22733"/>
                    </a:cubicBezTo>
                    <a:cubicBezTo>
                      <a:pt x="2012823" y="7620"/>
                      <a:pt x="1993392" y="0"/>
                      <a:pt x="1974088" y="0"/>
                    </a:cubicBezTo>
                    <a:close/>
                  </a:path>
                </a:pathLst>
              </a:custGeom>
              <a:solidFill>
                <a:srgbClr val="7A7D81"/>
              </a:solidFill>
            </p:spPr>
            <p:txBody>
              <a:bodyPr/>
              <a:lstStyle/>
              <a:p>
                <a:endParaRPr lang="en-US"/>
              </a:p>
            </p:txBody>
          </p:sp>
        </p:grpSp>
        <p:grpSp>
          <p:nvGrpSpPr>
            <p:cNvPr id="12" name="Group 12"/>
            <p:cNvGrpSpPr/>
            <p:nvPr/>
          </p:nvGrpSpPr>
          <p:grpSpPr>
            <a:xfrm rot="5241166">
              <a:off x="-2400726" y="6793248"/>
              <a:ext cx="3343110" cy="3320406"/>
              <a:chOff x="0" y="0"/>
              <a:chExt cx="4457480" cy="4427208"/>
            </a:xfrm>
          </p:grpSpPr>
          <p:sp>
            <p:nvSpPr>
              <p:cNvPr id="13" name="Freeform 13"/>
              <p:cNvSpPr/>
              <p:nvPr/>
            </p:nvSpPr>
            <p:spPr>
              <a:xfrm>
                <a:off x="0" y="127"/>
                <a:ext cx="4457446" cy="4427220"/>
              </a:xfrm>
              <a:custGeom>
                <a:avLst/>
                <a:gdLst/>
                <a:ahLst/>
                <a:cxnLst/>
                <a:rect l="l" t="t" r="r" b="b"/>
                <a:pathLst>
                  <a:path w="4457446" h="4427220">
                    <a:moveTo>
                      <a:pt x="4279519" y="0"/>
                    </a:moveTo>
                    <a:cubicBezTo>
                      <a:pt x="4237482" y="0"/>
                      <a:pt x="4195445" y="13970"/>
                      <a:pt x="4162933" y="46609"/>
                    </a:cubicBezTo>
                    <a:lnTo>
                      <a:pt x="62865" y="4146677"/>
                    </a:lnTo>
                    <a:cubicBezTo>
                      <a:pt x="0" y="4209415"/>
                      <a:pt x="0" y="4314952"/>
                      <a:pt x="62865" y="4377817"/>
                    </a:cubicBezTo>
                    <a:cubicBezTo>
                      <a:pt x="93726" y="4410837"/>
                      <a:pt x="135763" y="4427220"/>
                      <a:pt x="177800" y="4427220"/>
                    </a:cubicBezTo>
                    <a:cubicBezTo>
                      <a:pt x="219837" y="4427220"/>
                      <a:pt x="262001" y="4410964"/>
                      <a:pt x="294513" y="4377817"/>
                    </a:cubicBezTo>
                    <a:lnTo>
                      <a:pt x="4394073" y="278257"/>
                    </a:lnTo>
                    <a:cubicBezTo>
                      <a:pt x="4457446" y="214884"/>
                      <a:pt x="4457446" y="109982"/>
                      <a:pt x="4394073" y="46609"/>
                    </a:cubicBezTo>
                    <a:cubicBezTo>
                      <a:pt x="4361561" y="13970"/>
                      <a:pt x="4321683" y="0"/>
                      <a:pt x="4279646" y="0"/>
                    </a:cubicBezTo>
                    <a:close/>
                  </a:path>
                </a:pathLst>
              </a:custGeom>
              <a:solidFill>
                <a:srgbClr val="0077BF"/>
              </a:solidFill>
            </p:spPr>
            <p:txBody>
              <a:bodyPr/>
              <a:lstStyle/>
              <a:p>
                <a:endParaRPr lang="en-US"/>
              </a:p>
            </p:txBody>
          </p:sp>
        </p:grpSp>
        <p:grpSp>
          <p:nvGrpSpPr>
            <p:cNvPr id="14" name="Group 14"/>
            <p:cNvGrpSpPr/>
            <p:nvPr/>
          </p:nvGrpSpPr>
          <p:grpSpPr>
            <a:xfrm rot="5241131">
              <a:off x="-1923305" y="6096937"/>
              <a:ext cx="2989402" cy="2954412"/>
              <a:chOff x="0" y="0"/>
              <a:chExt cx="3985869" cy="3939216"/>
            </a:xfrm>
          </p:grpSpPr>
          <p:sp>
            <p:nvSpPr>
              <p:cNvPr id="15" name="Freeform 15"/>
              <p:cNvSpPr/>
              <p:nvPr/>
            </p:nvSpPr>
            <p:spPr>
              <a:xfrm>
                <a:off x="0" y="0"/>
                <a:ext cx="3985768" cy="3939159"/>
              </a:xfrm>
              <a:custGeom>
                <a:avLst/>
                <a:gdLst/>
                <a:ahLst/>
                <a:cxnLst/>
                <a:rect l="l" t="t" r="r" b="b"/>
                <a:pathLst>
                  <a:path w="3985768" h="3939159">
                    <a:moveTo>
                      <a:pt x="3713607" y="0"/>
                    </a:moveTo>
                    <a:cubicBezTo>
                      <a:pt x="3650234" y="0"/>
                      <a:pt x="3586861" y="24638"/>
                      <a:pt x="3537712" y="73787"/>
                    </a:cubicBezTo>
                    <a:lnTo>
                      <a:pt x="96393" y="3515106"/>
                    </a:lnTo>
                    <a:cubicBezTo>
                      <a:pt x="0" y="3611372"/>
                      <a:pt x="0" y="3771138"/>
                      <a:pt x="96393" y="3867404"/>
                    </a:cubicBezTo>
                    <a:cubicBezTo>
                      <a:pt x="143510" y="3914521"/>
                      <a:pt x="206883" y="3939159"/>
                      <a:pt x="270383" y="3939159"/>
                    </a:cubicBezTo>
                    <a:cubicBezTo>
                      <a:pt x="333883" y="3939159"/>
                      <a:pt x="399161" y="3914648"/>
                      <a:pt x="446278" y="3867404"/>
                    </a:cubicBezTo>
                    <a:lnTo>
                      <a:pt x="3890010" y="424053"/>
                    </a:lnTo>
                    <a:cubicBezTo>
                      <a:pt x="3985768" y="327660"/>
                      <a:pt x="3985768" y="170053"/>
                      <a:pt x="3890010" y="73660"/>
                    </a:cubicBezTo>
                    <a:cubicBezTo>
                      <a:pt x="3840861" y="24638"/>
                      <a:pt x="3776980" y="0"/>
                      <a:pt x="3713607" y="0"/>
                    </a:cubicBezTo>
                    <a:close/>
                  </a:path>
                </a:pathLst>
              </a:custGeom>
              <a:solidFill>
                <a:srgbClr val="0077BF"/>
              </a:solidFill>
            </p:spPr>
            <p:txBody>
              <a:bodyPr/>
              <a:lstStyle/>
              <a:p>
                <a:endParaRPr lang="en-US"/>
              </a:p>
            </p:txBody>
          </p:sp>
        </p:grpSp>
        <p:grpSp>
          <p:nvGrpSpPr>
            <p:cNvPr id="16" name="Group 16"/>
            <p:cNvGrpSpPr/>
            <p:nvPr/>
          </p:nvGrpSpPr>
          <p:grpSpPr>
            <a:xfrm rot="5241166">
              <a:off x="-1371196" y="8368908"/>
              <a:ext cx="1542840" cy="1533164"/>
              <a:chOff x="0" y="0"/>
              <a:chExt cx="2057120" cy="2044219"/>
            </a:xfrm>
          </p:grpSpPr>
          <p:sp>
            <p:nvSpPr>
              <p:cNvPr id="17" name="Freeform 17"/>
              <p:cNvSpPr/>
              <p:nvPr/>
            </p:nvSpPr>
            <p:spPr>
              <a:xfrm>
                <a:off x="0" y="0"/>
                <a:ext cx="2057146" cy="2044192"/>
              </a:xfrm>
              <a:custGeom>
                <a:avLst/>
                <a:gdLst/>
                <a:ahLst/>
                <a:cxnLst/>
                <a:rect l="l" t="t" r="r" b="b"/>
                <a:pathLst>
                  <a:path w="2057146" h="2044192">
                    <a:moveTo>
                      <a:pt x="1974088" y="0"/>
                    </a:moveTo>
                    <a:cubicBezTo>
                      <a:pt x="1954784" y="0"/>
                      <a:pt x="1935353" y="7620"/>
                      <a:pt x="1921383" y="22733"/>
                    </a:cubicBezTo>
                    <a:lnTo>
                      <a:pt x="28067" y="1913763"/>
                    </a:lnTo>
                    <a:cubicBezTo>
                      <a:pt x="0" y="1944116"/>
                      <a:pt x="0" y="1993519"/>
                      <a:pt x="28067" y="2021586"/>
                    </a:cubicBezTo>
                    <a:cubicBezTo>
                      <a:pt x="43180" y="2036699"/>
                      <a:pt x="62611" y="2044192"/>
                      <a:pt x="81915" y="2044192"/>
                    </a:cubicBezTo>
                    <a:cubicBezTo>
                      <a:pt x="101219" y="2044192"/>
                      <a:pt x="120650" y="2036699"/>
                      <a:pt x="135763" y="2021586"/>
                    </a:cubicBezTo>
                    <a:lnTo>
                      <a:pt x="2026793" y="128143"/>
                    </a:lnTo>
                    <a:cubicBezTo>
                      <a:pt x="2057146" y="100076"/>
                      <a:pt x="2057146" y="50673"/>
                      <a:pt x="2026793" y="22733"/>
                    </a:cubicBezTo>
                    <a:cubicBezTo>
                      <a:pt x="2012823" y="7620"/>
                      <a:pt x="1993392" y="0"/>
                      <a:pt x="1974088" y="0"/>
                    </a:cubicBezTo>
                    <a:close/>
                  </a:path>
                </a:pathLst>
              </a:custGeom>
              <a:solidFill>
                <a:srgbClr val="7A7D81"/>
              </a:solidFill>
            </p:spPr>
            <p:txBody>
              <a:bodyPr/>
              <a:lstStyle/>
              <a:p>
                <a:endParaRPr lang="en-US"/>
              </a:p>
            </p:txBody>
          </p:sp>
        </p:grpSp>
      </p:grpSp>
      <p:sp>
        <p:nvSpPr>
          <p:cNvPr id="18" name="TextBox 18"/>
          <p:cNvSpPr txBox="1"/>
          <p:nvPr/>
        </p:nvSpPr>
        <p:spPr>
          <a:xfrm>
            <a:off x="1531425" y="985096"/>
            <a:ext cx="15225150" cy="1013098"/>
          </a:xfrm>
          <a:prstGeom prst="rect">
            <a:avLst/>
          </a:prstGeom>
        </p:spPr>
        <p:txBody>
          <a:bodyPr lIns="0" tIns="0" rIns="0" bIns="0" rtlCol="0" anchor="t">
            <a:spAutoFit/>
          </a:bodyPr>
          <a:lstStyle/>
          <a:p>
            <a:pPr algn="ctr">
              <a:lnSpc>
                <a:spcPts val="7920"/>
              </a:lnSpc>
            </a:pPr>
            <a:r>
              <a:rPr lang="en-US" sz="6600" dirty="0">
                <a:solidFill>
                  <a:srgbClr val="123974"/>
                </a:solidFill>
                <a:latin typeface="Playfair Display Bold"/>
              </a:rPr>
              <a:t>Table of Contents</a:t>
            </a:r>
          </a:p>
        </p:txBody>
      </p:sp>
      <p:sp>
        <p:nvSpPr>
          <p:cNvPr id="19" name="Freeform 19"/>
          <p:cNvSpPr/>
          <p:nvPr/>
        </p:nvSpPr>
        <p:spPr>
          <a:xfrm>
            <a:off x="16859765" y="-66503"/>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0" name="TextBox 20"/>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23" name="TextBox 24">
            <a:extLst>
              <a:ext uri="{FF2B5EF4-FFF2-40B4-BE49-F238E27FC236}">
                <a16:creationId xmlns:a16="http://schemas.microsoft.com/office/drawing/2014/main" id="{84D19F9F-10FE-4823-AE7D-EFE7B8DAD4A1}"/>
              </a:ext>
            </a:extLst>
          </p:cNvPr>
          <p:cNvSpPr txBox="1"/>
          <p:nvPr/>
        </p:nvSpPr>
        <p:spPr>
          <a:xfrm>
            <a:off x="4730081" y="2781297"/>
            <a:ext cx="10253245" cy="6450227"/>
          </a:xfrm>
          <a:prstGeom prst="rect">
            <a:avLst/>
          </a:prstGeom>
        </p:spPr>
        <p:txBody>
          <a:bodyPr wrap="square" lIns="0" tIns="0" rIns="0" bIns="0" rtlCol="0" anchor="t">
            <a:spAutoFit/>
          </a:bodyPr>
          <a:lstStyle/>
          <a:p>
            <a:pPr marL="440679" lvl="1">
              <a:lnSpc>
                <a:spcPts val="4898"/>
              </a:lnSpc>
            </a:pPr>
            <a:r>
              <a:rPr lang="en-US" sz="3200" b="1" dirty="0">
                <a:solidFill>
                  <a:srgbClr val="123974"/>
                </a:solidFill>
                <a:latin typeface="Playfair Display"/>
              </a:rPr>
              <a:t>Section 1 		</a:t>
            </a:r>
            <a:r>
              <a:rPr lang="en-US" sz="3200" dirty="0">
                <a:solidFill>
                  <a:srgbClr val="123974"/>
                </a:solidFill>
                <a:latin typeface="Playfair Display"/>
              </a:rPr>
              <a:t>Introducing Generative AI</a:t>
            </a:r>
          </a:p>
          <a:p>
            <a:pPr marL="440679" lvl="1">
              <a:lnSpc>
                <a:spcPts val="2898"/>
              </a:lnSpc>
            </a:pPr>
            <a:endParaRPr lang="en-US" sz="3200" b="1" dirty="0">
              <a:solidFill>
                <a:srgbClr val="123974"/>
              </a:solidFill>
              <a:latin typeface="Playfair Display"/>
            </a:endParaRPr>
          </a:p>
          <a:p>
            <a:pPr marL="440679" lvl="1">
              <a:lnSpc>
                <a:spcPts val="4898"/>
              </a:lnSpc>
            </a:pPr>
            <a:r>
              <a:rPr lang="en-US" sz="3200" b="1" dirty="0">
                <a:solidFill>
                  <a:srgbClr val="123974"/>
                </a:solidFill>
                <a:latin typeface="Playfair Display"/>
              </a:rPr>
              <a:t>Section 2		</a:t>
            </a:r>
            <a:r>
              <a:rPr lang="en-US" sz="3200" dirty="0">
                <a:solidFill>
                  <a:srgbClr val="123974"/>
                </a:solidFill>
                <a:latin typeface="Playfair Display"/>
              </a:rPr>
              <a:t>GenAI</a:t>
            </a:r>
            <a:r>
              <a:rPr lang="en-US" sz="3200" b="1" dirty="0">
                <a:solidFill>
                  <a:srgbClr val="123974"/>
                </a:solidFill>
                <a:latin typeface="Playfair Display"/>
              </a:rPr>
              <a:t> </a:t>
            </a:r>
            <a:r>
              <a:rPr lang="en-US" sz="3200" dirty="0">
                <a:solidFill>
                  <a:srgbClr val="123974"/>
                </a:solidFill>
                <a:latin typeface="Playfair Display"/>
              </a:rPr>
              <a:t>Models </a:t>
            </a:r>
          </a:p>
          <a:p>
            <a:pPr marL="440679" lvl="1">
              <a:lnSpc>
                <a:spcPts val="2898"/>
              </a:lnSpc>
            </a:pPr>
            <a:endParaRPr lang="en-US" sz="3200" dirty="0">
              <a:solidFill>
                <a:srgbClr val="123974"/>
              </a:solidFill>
              <a:latin typeface="Playfair Display"/>
            </a:endParaRPr>
          </a:p>
          <a:p>
            <a:pPr marL="440679" lvl="1">
              <a:lnSpc>
                <a:spcPts val="4898"/>
              </a:lnSpc>
            </a:pPr>
            <a:r>
              <a:rPr lang="en-US" sz="3200" b="1" dirty="0">
                <a:solidFill>
                  <a:srgbClr val="123974"/>
                </a:solidFill>
                <a:latin typeface="Playfair Display"/>
              </a:rPr>
              <a:t>Section 3		</a:t>
            </a:r>
            <a:r>
              <a:rPr lang="en-US" sz="3200" dirty="0">
                <a:solidFill>
                  <a:srgbClr val="123974"/>
                </a:solidFill>
                <a:latin typeface="Playfair Display"/>
              </a:rPr>
              <a:t>GenAI vs. Traditional AI</a:t>
            </a:r>
          </a:p>
          <a:p>
            <a:pPr marL="440679" lvl="1">
              <a:lnSpc>
                <a:spcPts val="2898"/>
              </a:lnSpc>
            </a:pPr>
            <a:endParaRPr lang="en-US" sz="3200" dirty="0">
              <a:solidFill>
                <a:srgbClr val="123974"/>
              </a:solidFill>
              <a:latin typeface="Playfair Display"/>
            </a:endParaRPr>
          </a:p>
          <a:p>
            <a:pPr marL="440679" lvl="1">
              <a:lnSpc>
                <a:spcPts val="4898"/>
              </a:lnSpc>
            </a:pPr>
            <a:r>
              <a:rPr lang="en-US" sz="3200" b="1" dirty="0">
                <a:solidFill>
                  <a:srgbClr val="123974"/>
                </a:solidFill>
                <a:latin typeface="Playfair Display"/>
              </a:rPr>
              <a:t>Section 4		</a:t>
            </a:r>
            <a:r>
              <a:rPr lang="en-US" sz="3200" dirty="0">
                <a:solidFill>
                  <a:srgbClr val="123974"/>
                </a:solidFill>
                <a:latin typeface="Playfair Display"/>
              </a:rPr>
              <a:t>GenAI in Healthcare</a:t>
            </a:r>
          </a:p>
          <a:p>
            <a:pPr marL="440679" lvl="1">
              <a:lnSpc>
                <a:spcPts val="2898"/>
              </a:lnSpc>
            </a:pPr>
            <a:endParaRPr lang="en-US" sz="3200" dirty="0">
              <a:solidFill>
                <a:srgbClr val="123974"/>
              </a:solidFill>
              <a:latin typeface="Playfair Display"/>
            </a:endParaRPr>
          </a:p>
          <a:p>
            <a:pPr marL="440679" lvl="1">
              <a:lnSpc>
                <a:spcPts val="4898"/>
              </a:lnSpc>
            </a:pPr>
            <a:r>
              <a:rPr lang="en-US" sz="3200" b="1" dirty="0">
                <a:solidFill>
                  <a:srgbClr val="123974"/>
                </a:solidFill>
                <a:latin typeface="Playfair Display"/>
              </a:rPr>
              <a:t>Section 5		</a:t>
            </a:r>
            <a:r>
              <a:rPr lang="en-US" sz="3200" dirty="0">
                <a:solidFill>
                  <a:srgbClr val="123974"/>
                </a:solidFill>
                <a:latin typeface="Playfair Display"/>
              </a:rPr>
              <a:t>Managing the Risks of GenAI</a:t>
            </a:r>
          </a:p>
          <a:p>
            <a:pPr marL="440679" lvl="1">
              <a:lnSpc>
                <a:spcPts val="2998"/>
              </a:lnSpc>
            </a:pPr>
            <a:endParaRPr lang="en-US" sz="3200" dirty="0">
              <a:solidFill>
                <a:srgbClr val="123974"/>
              </a:solidFill>
              <a:latin typeface="Playfair Display"/>
            </a:endParaRPr>
          </a:p>
          <a:p>
            <a:pPr marL="440679" marR="0" lvl="1" indent="0" algn="l" defTabSz="914400" rtl="0" eaLnBrk="1" fontAlgn="auto" latinLnBrk="0" hangingPunct="1">
              <a:lnSpc>
                <a:spcPts val="4898"/>
              </a:lnSpc>
              <a:spcBef>
                <a:spcPts val="0"/>
              </a:spcBef>
              <a:spcAft>
                <a:spcPts val="0"/>
              </a:spcAft>
              <a:buClrTx/>
              <a:buSzTx/>
              <a:buFontTx/>
              <a:buNone/>
              <a:tabLst/>
              <a:defRPr/>
            </a:pPr>
            <a:r>
              <a:rPr lang="en-US" sz="3200" b="1" dirty="0">
                <a:solidFill>
                  <a:srgbClr val="123974"/>
                </a:solidFill>
                <a:latin typeface="Playfair Display"/>
              </a:rPr>
              <a:t>Section 6		</a:t>
            </a:r>
            <a:r>
              <a:rPr kumimoji="0" lang="en-US" sz="3200" b="0" i="0" u="none" strike="noStrike" kern="1200" cap="none" spc="0" normalizeH="0" baseline="0" noProof="0" dirty="0">
                <a:ln>
                  <a:noFill/>
                </a:ln>
                <a:solidFill>
                  <a:srgbClr val="123974"/>
                </a:solidFill>
                <a:effectLst/>
                <a:uLnTx/>
                <a:uFillTx/>
                <a:latin typeface="Playfair Display"/>
                <a:ea typeface="+mn-ea"/>
                <a:cs typeface="+mn-cs"/>
              </a:rPr>
              <a:t>What can GenAI do for You?</a:t>
            </a:r>
          </a:p>
          <a:p>
            <a:pPr marL="440679" lvl="1">
              <a:lnSpc>
                <a:spcPts val="4898"/>
              </a:lnSpc>
            </a:pPr>
            <a:endParaRPr lang="en-US" sz="3200" dirty="0">
              <a:solidFill>
                <a:srgbClr val="123974"/>
              </a:solidFill>
              <a:latin typeface="Playfair Display"/>
            </a:endParaRPr>
          </a:p>
        </p:txBody>
      </p:sp>
      <p:cxnSp>
        <p:nvCxnSpPr>
          <p:cNvPr id="25" name="Straight Connector 24">
            <a:extLst>
              <a:ext uri="{FF2B5EF4-FFF2-40B4-BE49-F238E27FC236}">
                <a16:creationId xmlns:a16="http://schemas.microsoft.com/office/drawing/2014/main" id="{1125D076-69CD-F7CE-D6F8-54FD61B472A2}"/>
              </a:ext>
            </a:extLst>
          </p:cNvPr>
          <p:cNvCxnSpPr>
            <a:cxnSpLocks/>
          </p:cNvCxnSpPr>
          <p:nvPr/>
        </p:nvCxnSpPr>
        <p:spPr>
          <a:xfrm>
            <a:off x="7625947" y="3069144"/>
            <a:ext cx="0" cy="5237747"/>
          </a:xfrm>
          <a:prstGeom prst="line">
            <a:avLst/>
          </a:prstGeom>
          <a:ln w="38100">
            <a:solidFill>
              <a:srgbClr val="123974"/>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60700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15911" y="9687078"/>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452065" y="9463209"/>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979587" y="9419870"/>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27" name="Group 26">
            <a:extLst>
              <a:ext uri="{FF2B5EF4-FFF2-40B4-BE49-F238E27FC236}">
                <a16:creationId xmlns:a16="http://schemas.microsoft.com/office/drawing/2014/main" id="{0F97BF0A-1191-5419-C560-38A63E092C5F}"/>
              </a:ext>
            </a:extLst>
          </p:cNvPr>
          <p:cNvGrpSpPr/>
          <p:nvPr/>
        </p:nvGrpSpPr>
        <p:grpSpPr>
          <a:xfrm>
            <a:off x="-1913362" y="-159068"/>
            <a:ext cx="2695956" cy="2845144"/>
            <a:chOff x="-1576478" y="97606"/>
            <a:chExt cx="2695956" cy="2845144"/>
          </a:xfrm>
        </p:grpSpPr>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576478" y="97606"/>
              <a:ext cx="2695956" cy="2676335"/>
              <a:chOff x="-634173" y="-735492"/>
              <a:chExt cx="3594608" cy="3568446"/>
            </a:xfrm>
          </p:grpSpPr>
          <p:sp>
            <p:nvSpPr>
              <p:cNvPr id="13" name="Freeform 13"/>
              <p:cNvSpPr/>
              <p:nvPr/>
            </p:nvSpPr>
            <p:spPr>
              <a:xfrm>
                <a:off x="-634173" y="-735492"/>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grpSp>
        <p:nvGrpSpPr>
          <p:cNvPr id="26" name="Group 25">
            <a:extLst>
              <a:ext uri="{FF2B5EF4-FFF2-40B4-BE49-F238E27FC236}">
                <a16:creationId xmlns:a16="http://schemas.microsoft.com/office/drawing/2014/main" id="{44FCD173-EE32-9659-2DD3-C40038EE5D18}"/>
              </a:ext>
            </a:extLst>
          </p:cNvPr>
          <p:cNvGrpSpPr/>
          <p:nvPr/>
        </p:nvGrpSpPr>
        <p:grpSpPr>
          <a:xfrm>
            <a:off x="17306618" y="5208328"/>
            <a:ext cx="3488020" cy="4663776"/>
            <a:chOff x="16312007" y="3942350"/>
            <a:chExt cx="3488020" cy="4663776"/>
          </a:xfrm>
        </p:grpSpPr>
        <p:grpSp>
          <p:nvGrpSpPr>
            <p:cNvPr id="14" name="Group 14"/>
            <p:cNvGrpSpPr/>
            <p:nvPr/>
          </p:nvGrpSpPr>
          <p:grpSpPr>
            <a:xfrm>
              <a:off x="16642833" y="4915545"/>
              <a:ext cx="1609716" cy="1599620"/>
              <a:chOff x="0" y="0"/>
              <a:chExt cx="2146288" cy="2132827"/>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6312007" y="5141794"/>
              <a:ext cx="3488020" cy="3464332"/>
              <a:chOff x="0" y="0"/>
              <a:chExt cx="4650693" cy="4619109"/>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6312007" y="3942350"/>
              <a:ext cx="3119084" cy="3082576"/>
              <a:chOff x="0" y="0"/>
              <a:chExt cx="4158779" cy="4110101"/>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Other Use Cases of GenAI in Healthcare</a:t>
            </a:r>
          </a:p>
        </p:txBody>
      </p:sp>
      <p:sp>
        <p:nvSpPr>
          <p:cNvPr id="24" name="TextBox 24"/>
          <p:cNvSpPr txBox="1"/>
          <p:nvPr/>
        </p:nvSpPr>
        <p:spPr>
          <a:xfrm>
            <a:off x="2604643" y="2824389"/>
            <a:ext cx="13078715" cy="3737049"/>
          </a:xfrm>
          <a:prstGeom prst="rect">
            <a:avLst/>
          </a:prstGeom>
        </p:spPr>
        <p:txBody>
          <a:bodyPr lIns="0" tIns="0" rIns="0" bIns="0" rtlCol="0" anchor="t">
            <a:spAutoFit/>
          </a:bodyPr>
          <a:lstStyle/>
          <a:p>
            <a:pPr marL="881358" lvl="1" indent="-440679">
              <a:lnSpc>
                <a:spcPct val="180000"/>
              </a:lnSpc>
              <a:buFont typeface="Arial"/>
              <a:buChar char="•"/>
            </a:pPr>
            <a:r>
              <a:rPr lang="en-US" sz="3500" dirty="0">
                <a:solidFill>
                  <a:srgbClr val="123974"/>
                </a:solidFill>
                <a:latin typeface="Playfair Display"/>
              </a:rPr>
              <a:t>Medical Imaging</a:t>
            </a:r>
          </a:p>
          <a:p>
            <a:pPr marL="881358" lvl="1" indent="-440679">
              <a:lnSpc>
                <a:spcPct val="180000"/>
              </a:lnSpc>
              <a:buFont typeface="Arial"/>
              <a:buChar char="•"/>
            </a:pPr>
            <a:r>
              <a:rPr lang="en-US" sz="3500" dirty="0">
                <a:solidFill>
                  <a:srgbClr val="123974"/>
                </a:solidFill>
                <a:latin typeface="Playfair Display"/>
              </a:rPr>
              <a:t>Predictive Maintenance of Medical Devices</a:t>
            </a:r>
          </a:p>
          <a:p>
            <a:pPr marL="881358" lvl="1" indent="-440679">
              <a:lnSpc>
                <a:spcPct val="180000"/>
              </a:lnSpc>
              <a:buFont typeface="Arial"/>
              <a:buChar char="•"/>
            </a:pPr>
            <a:r>
              <a:rPr lang="en-US" sz="3500" dirty="0">
                <a:solidFill>
                  <a:srgbClr val="123974"/>
                </a:solidFill>
                <a:latin typeface="Playfair Display"/>
              </a:rPr>
              <a:t>Preventing Medical Errors</a:t>
            </a:r>
          </a:p>
          <a:p>
            <a:pPr marL="881358" lvl="1" indent="-440679">
              <a:lnSpc>
                <a:spcPct val="180000"/>
              </a:lnSpc>
              <a:buFont typeface="Arial"/>
              <a:buChar char="•"/>
            </a:pPr>
            <a:r>
              <a:rPr lang="en-US" sz="3500" dirty="0">
                <a:solidFill>
                  <a:srgbClr val="123974"/>
                </a:solidFill>
                <a:latin typeface="Playfair Display"/>
              </a:rPr>
              <a:t>Medical Research</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249748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655550" y="7795050"/>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1104900" y="689030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08600" y="6980568"/>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0077BF"/>
            </a:solidFill>
          </p:spPr>
          <p:txBody>
            <a:bodyPr/>
            <a:lstStyle/>
            <a:p>
              <a:endParaRPr lang="en-US"/>
            </a:p>
          </p:txBody>
        </p:sp>
      </p:grpSp>
      <p:grpSp>
        <p:nvGrpSpPr>
          <p:cNvPr id="8" name="Group 8"/>
          <p:cNvGrpSpPr/>
          <p:nvPr/>
        </p:nvGrpSpPr>
        <p:grpSpPr>
          <a:xfrm>
            <a:off x="600075" y="2489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a:off x="-362926" y="24895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308600" y="-202300"/>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5820195" y="663351"/>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a:off x="16140619" y="556555"/>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a:off x="13941445" y="-657375"/>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a:off x="16138218" y="9102848"/>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a:off x="15677078" y="9336338"/>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4" name="Group 24"/>
          <p:cNvGrpSpPr/>
          <p:nvPr/>
        </p:nvGrpSpPr>
        <p:grpSpPr>
          <a:xfrm>
            <a:off x="15568002" y="7795050"/>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a:off x="16003478" y="7503228"/>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93032" y="5171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900632" y="59497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6045279" y="2748275"/>
            <a:ext cx="10897031" cy="3385542"/>
          </a:xfrm>
          <a:prstGeom prst="rect">
            <a:avLst/>
          </a:prstGeom>
        </p:spPr>
        <p:txBody>
          <a:bodyPr wrap="square" lIns="0" tIns="0" rIns="0" bIns="0" rtlCol="0" anchor="t">
            <a:spAutoFit/>
          </a:bodyPr>
          <a:lstStyle/>
          <a:p>
            <a:pPr algn="l">
              <a:lnSpc>
                <a:spcPts val="13200"/>
              </a:lnSpc>
            </a:pPr>
            <a:r>
              <a:rPr lang="en-US" sz="11000" dirty="0">
                <a:solidFill>
                  <a:srgbClr val="0077BF"/>
                </a:solidFill>
                <a:latin typeface="Playfair Display Bold"/>
              </a:rPr>
              <a:t>Managing the Risks of GenAI</a:t>
            </a:r>
          </a:p>
        </p:txBody>
      </p:sp>
      <p:sp>
        <p:nvSpPr>
          <p:cNvPr id="31" name="TextBox 31"/>
          <p:cNvSpPr txBox="1"/>
          <p:nvPr/>
        </p:nvSpPr>
        <p:spPr>
          <a:xfrm>
            <a:off x="3175026" y="2849975"/>
            <a:ext cx="1950750" cy="1692771"/>
          </a:xfrm>
          <a:prstGeom prst="rect">
            <a:avLst/>
          </a:prstGeom>
        </p:spPr>
        <p:txBody>
          <a:bodyPr lIns="0" tIns="0" rIns="0" bIns="0" rtlCol="0" anchor="t">
            <a:spAutoFit/>
          </a:bodyPr>
          <a:lstStyle/>
          <a:p>
            <a:pPr algn="ctr">
              <a:lnSpc>
                <a:spcPts val="13200"/>
              </a:lnSpc>
            </a:pPr>
            <a:r>
              <a:rPr lang="en-US" sz="11000" dirty="0">
                <a:solidFill>
                  <a:srgbClr val="0077BF"/>
                </a:solidFill>
                <a:latin typeface="Playfair Display Bold"/>
              </a:rPr>
              <a:t>05</a:t>
            </a:r>
          </a:p>
        </p:txBody>
      </p:sp>
      <p:sp>
        <p:nvSpPr>
          <p:cNvPr id="32" name="Freeform 32"/>
          <p:cNvSpPr/>
          <p:nvPr/>
        </p:nvSpPr>
        <p:spPr>
          <a:xfrm>
            <a:off x="8347714" y="22086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347714" y="79155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942310" y="-101364"/>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9"/>
            <a:stretch>
              <a:fillRect/>
            </a:stretch>
          </a:blipFill>
        </p:spPr>
        <p:txBody>
          <a:bodyPr/>
          <a:lstStyle/>
          <a:p>
            <a:endParaRPr lang="en-US"/>
          </a:p>
        </p:txBody>
      </p:sp>
      <p:sp>
        <p:nvSpPr>
          <p:cNvPr id="35" name="TextBox 3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3948722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07702" y="9637902"/>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679942" y="9637807"/>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46676" y="9523046"/>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494489" y="814750"/>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517656" y="862949"/>
            <a:ext cx="1924431" cy="1910525"/>
            <a:chOff x="127" y="127"/>
            <a:chExt cx="2565908" cy="2547366"/>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858060" y="-71815"/>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2384" y="5901479"/>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6935638" y="5756202"/>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304514" y="5102298"/>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82702" y="735848"/>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Regulation &amp; Privacy Challenges</a:t>
            </a:r>
          </a:p>
        </p:txBody>
      </p:sp>
      <p:sp>
        <p:nvSpPr>
          <p:cNvPr id="24" name="TextBox 24"/>
          <p:cNvSpPr txBox="1"/>
          <p:nvPr/>
        </p:nvSpPr>
        <p:spPr>
          <a:xfrm>
            <a:off x="8590306" y="2291396"/>
            <a:ext cx="8492010" cy="6311664"/>
          </a:xfrm>
          <a:prstGeom prst="rect">
            <a:avLst/>
          </a:prstGeom>
        </p:spPr>
        <p:txBody>
          <a:bodyPr wrap="square" lIns="0" tIns="0" rIns="0" bIns="0" rtlCol="0" anchor="t">
            <a:spAutoFit/>
          </a:bodyPr>
          <a:lstStyle/>
          <a:p>
            <a:pPr marL="880745" lvl="1" indent="-440055">
              <a:lnSpc>
                <a:spcPts val="4898"/>
              </a:lnSpc>
              <a:buFont typeface="Arial"/>
              <a:buChar char="•"/>
            </a:pPr>
            <a:r>
              <a:rPr lang="en-US" sz="2400" dirty="0">
                <a:solidFill>
                  <a:srgbClr val="123974"/>
                </a:solidFill>
                <a:latin typeface="Playfair Display" panose="00000500000000000000" pitchFamily="2" charset="0"/>
              </a:rPr>
              <a:t>The rapid evolution of LLMs and GenAI challenges their clinical evaluation, regulation, and certification.</a:t>
            </a:r>
          </a:p>
          <a:p>
            <a:pPr marL="880745" lvl="1" indent="-440055">
              <a:lnSpc>
                <a:spcPts val="2898"/>
              </a:lnSpc>
              <a:buFont typeface="Arial"/>
              <a:buChar char="•"/>
            </a:pPr>
            <a:endParaRPr lang="en-US" sz="2400" dirty="0">
              <a:solidFill>
                <a:srgbClr val="123974"/>
              </a:solidFill>
              <a:latin typeface="Playfair Display" panose="00000500000000000000" pitchFamily="2" charset="0"/>
            </a:endParaRPr>
          </a:p>
          <a:p>
            <a:pPr marL="880745" lvl="1" indent="-440055">
              <a:lnSpc>
                <a:spcPts val="4898"/>
              </a:lnSpc>
              <a:buFont typeface="Arial"/>
              <a:buChar char="•"/>
            </a:pPr>
            <a:r>
              <a:rPr lang="en-US" sz="2400" dirty="0">
                <a:solidFill>
                  <a:srgbClr val="123974"/>
                </a:solidFill>
                <a:latin typeface="Playfair Display" panose="00000500000000000000" pitchFamily="2" charset="0"/>
              </a:rPr>
              <a:t>The ever-evolving nature of medical/clinical knowledge requires a matching form of GenAI that can be continually and reliably trained</a:t>
            </a:r>
          </a:p>
          <a:p>
            <a:pPr marL="440690" lvl="1">
              <a:lnSpc>
                <a:spcPts val="4898"/>
              </a:lnSpc>
            </a:pPr>
            <a:r>
              <a:rPr lang="en-US" sz="2400" dirty="0">
                <a:solidFill>
                  <a:srgbClr val="123974"/>
                </a:solidFill>
                <a:latin typeface="Playfair Display" panose="00000500000000000000" pitchFamily="2" charset="0"/>
              </a:rPr>
              <a:t>	and updated.</a:t>
            </a:r>
            <a:endParaRPr lang="en-US" sz="2400" dirty="0">
              <a:latin typeface="Playfair Display" panose="00000500000000000000" pitchFamily="2" charset="0"/>
            </a:endParaRPr>
          </a:p>
          <a:p>
            <a:pPr marL="880745" lvl="1" indent="-440055">
              <a:lnSpc>
                <a:spcPts val="2898"/>
              </a:lnSpc>
              <a:buFont typeface="Arial"/>
              <a:buChar char="•"/>
            </a:pPr>
            <a:endParaRPr lang="en-US" sz="2400" dirty="0">
              <a:solidFill>
                <a:srgbClr val="123974"/>
              </a:solidFill>
              <a:latin typeface="Playfair Display" panose="00000500000000000000" pitchFamily="2" charset="0"/>
            </a:endParaRPr>
          </a:p>
          <a:p>
            <a:pPr marL="880745" lvl="1" indent="-440055">
              <a:lnSpc>
                <a:spcPts val="4898"/>
              </a:lnSpc>
              <a:buFont typeface="Arial"/>
              <a:buChar char="•"/>
            </a:pPr>
            <a:r>
              <a:rPr lang="en-US" sz="2400" dirty="0">
                <a:solidFill>
                  <a:srgbClr val="123974"/>
                </a:solidFill>
                <a:latin typeface="Playfair Display" panose="00000500000000000000" pitchFamily="2" charset="0"/>
              </a:rPr>
              <a:t>Patients and healthcare professionals should have a basic understanding of how GenAI-generated content is created and the sources of data it relies on.</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pic>
        <p:nvPicPr>
          <p:cNvPr id="27" name="Picture 26" descr="A robot hand touching a screen&#10;&#10;Description automatically generated">
            <a:extLst>
              <a:ext uri="{FF2B5EF4-FFF2-40B4-BE49-F238E27FC236}">
                <a16:creationId xmlns:a16="http://schemas.microsoft.com/office/drawing/2014/main" id="{6EC97B66-ACD0-EC31-C210-1D76E15DA45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1205684" y="3084517"/>
            <a:ext cx="7582718" cy="4725422"/>
          </a:xfrm>
          <a:prstGeom prst="rect">
            <a:avLst/>
          </a:prstGeom>
        </p:spPr>
      </p:pic>
    </p:spTree>
    <p:extLst>
      <p:ext uri="{BB962C8B-B14F-4D97-AF65-F5344CB8AC3E}">
        <p14:creationId xmlns:p14="http://schemas.microsoft.com/office/powerpoint/2010/main" val="940648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2960924" y="9535126"/>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568821" y="9584086"/>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58846" y="9445767"/>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617624" y="747116"/>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994756" y="-159100"/>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1659" y="5926075"/>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085546" y="6003169"/>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591659" y="5181834"/>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179100"/>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Managing The Risks of GenAI</a:t>
            </a:r>
          </a:p>
        </p:txBody>
      </p:sp>
      <p:sp>
        <p:nvSpPr>
          <p:cNvPr id="24" name="TextBox 24"/>
          <p:cNvSpPr txBox="1"/>
          <p:nvPr/>
        </p:nvSpPr>
        <p:spPr>
          <a:xfrm>
            <a:off x="2127804" y="3041685"/>
            <a:ext cx="5433421" cy="5539978"/>
          </a:xfrm>
          <a:prstGeom prst="rect">
            <a:avLst/>
          </a:prstGeom>
        </p:spPr>
        <p:txBody>
          <a:bodyPr wrap="square" lIns="0" tIns="0" rIns="0" bIns="0" rtlCol="0" anchor="t">
            <a:spAutoFit/>
          </a:bodyPr>
          <a:lstStyle/>
          <a:p>
            <a:pPr marL="457200" indent="-457200" fontAlgn="base">
              <a:buFont typeface="Arial" panose="020B0604020202020204" pitchFamily="34" charset="0"/>
              <a:buChar char="•"/>
            </a:pPr>
            <a:r>
              <a:rPr lang="en-US" sz="3600" dirty="0">
                <a:solidFill>
                  <a:srgbClr val="123974"/>
                </a:solidFill>
                <a:latin typeface="Playfair Display"/>
              </a:rPr>
              <a:t>False Results </a:t>
            </a:r>
          </a:p>
          <a:p>
            <a:pPr marL="457200" indent="-457200" fontAlgn="base">
              <a:buFont typeface="Arial" panose="020B0604020202020204" pitchFamily="34" charset="0"/>
              <a:buChar char="•"/>
            </a:pPr>
            <a:endParaRPr lang="en-US" sz="3600" dirty="0">
              <a:solidFill>
                <a:srgbClr val="123974"/>
              </a:solidFill>
              <a:latin typeface="Playfair Display"/>
            </a:endParaRPr>
          </a:p>
          <a:p>
            <a:pPr marL="457200" indent="-457200" fontAlgn="base">
              <a:buFont typeface="Arial" panose="020B0604020202020204" pitchFamily="34" charset="0"/>
              <a:buChar char="•"/>
            </a:pPr>
            <a:r>
              <a:rPr lang="en-US" sz="3600" dirty="0">
                <a:solidFill>
                  <a:srgbClr val="123974"/>
                </a:solidFill>
                <a:latin typeface="Playfair Display"/>
              </a:rPr>
              <a:t>Patient Privacy</a:t>
            </a:r>
          </a:p>
          <a:p>
            <a:pPr marL="571500" indent="-571500" algn="l" fontAlgn="base">
              <a:buFont typeface="Arial" panose="020B0604020202020204" pitchFamily="34" charset="0"/>
              <a:buChar char="•"/>
            </a:pPr>
            <a:endParaRPr lang="en-US" sz="3600" dirty="0">
              <a:solidFill>
                <a:srgbClr val="123974"/>
              </a:solidFill>
              <a:latin typeface="Playfair Display"/>
            </a:endParaRPr>
          </a:p>
          <a:p>
            <a:pPr marL="457200" indent="-457200" algn="l" fontAlgn="base">
              <a:buFont typeface="Arial" panose="020B0604020202020204" pitchFamily="34" charset="0"/>
              <a:buChar char="•"/>
            </a:pPr>
            <a:r>
              <a:rPr lang="en-US" sz="3600" dirty="0">
                <a:solidFill>
                  <a:srgbClr val="123974"/>
                </a:solidFill>
                <a:latin typeface="Playfair Display"/>
              </a:rPr>
              <a:t>Opaque Results</a:t>
            </a:r>
          </a:p>
          <a:p>
            <a:pPr marL="457200" indent="-457200" algn="l" fontAlgn="base">
              <a:buFont typeface="Arial" panose="020B0604020202020204" pitchFamily="34" charset="0"/>
              <a:buChar char="•"/>
            </a:pPr>
            <a:endParaRPr lang="en-US" sz="3600" dirty="0">
              <a:solidFill>
                <a:srgbClr val="123974"/>
              </a:solidFill>
              <a:latin typeface="Playfair Display"/>
            </a:endParaRP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23974"/>
                </a:solidFill>
                <a:effectLst/>
                <a:uLnTx/>
                <a:uFillTx/>
                <a:latin typeface="Playfair Display"/>
                <a:ea typeface="+mn-ea"/>
                <a:cs typeface="+mn-cs"/>
              </a:rPr>
              <a:t>Overreliance</a:t>
            </a:r>
          </a:p>
          <a:p>
            <a:pPr marL="457200" marR="0" lvl="0" indent="-4572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123974"/>
              </a:solidFill>
              <a:effectLst/>
              <a:uLnTx/>
              <a:uFillTx/>
              <a:latin typeface="Playfair Display"/>
              <a:ea typeface="+mn-ea"/>
              <a:cs typeface="+mn-cs"/>
            </a:endParaRPr>
          </a:p>
          <a:p>
            <a:pPr marL="457200" indent="-457200" fontAlgn="base">
              <a:buFont typeface="Arial" panose="020B0604020202020204" pitchFamily="34" charset="0"/>
              <a:buChar char="•"/>
            </a:pPr>
            <a:r>
              <a:rPr lang="en-US" sz="3600" dirty="0">
                <a:solidFill>
                  <a:srgbClr val="123974"/>
                </a:solidFill>
                <a:latin typeface="Playfair Display"/>
              </a:rPr>
              <a:t>Bias</a:t>
            </a:r>
          </a:p>
          <a:p>
            <a:pPr marL="457200" indent="-457200" fontAlgn="base">
              <a:buFont typeface="Arial" panose="020B0604020202020204" pitchFamily="34" charset="0"/>
              <a:buChar char="•"/>
            </a:pPr>
            <a:endParaRPr lang="en-US" sz="3600" dirty="0">
              <a:solidFill>
                <a:srgbClr val="123974"/>
              </a:solidFill>
              <a:latin typeface="Playfair Display"/>
            </a:endParaRP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cxnSp>
        <p:nvCxnSpPr>
          <p:cNvPr id="30" name="Straight Connector 29">
            <a:extLst>
              <a:ext uri="{FF2B5EF4-FFF2-40B4-BE49-F238E27FC236}">
                <a16:creationId xmlns:a16="http://schemas.microsoft.com/office/drawing/2014/main" id="{A1813E90-926A-E38A-EB10-794E5DB88EF9}"/>
              </a:ext>
            </a:extLst>
          </p:cNvPr>
          <p:cNvCxnSpPr/>
          <p:nvPr/>
        </p:nvCxnSpPr>
        <p:spPr>
          <a:xfrm>
            <a:off x="7561225" y="2776451"/>
            <a:ext cx="0" cy="5487864"/>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10989C1D-2028-DC6C-40F0-B738AC7A21C2}"/>
              </a:ext>
            </a:extLst>
          </p:cNvPr>
          <p:cNvPicPr>
            <a:picLocks noChangeAspect="1"/>
          </p:cNvPicPr>
          <p:nvPr/>
        </p:nvPicPr>
        <p:blipFill>
          <a:blip r:embed="rId6"/>
          <a:stretch>
            <a:fillRect/>
          </a:stretch>
        </p:blipFill>
        <p:spPr>
          <a:xfrm>
            <a:off x="7806871" y="3129673"/>
            <a:ext cx="8949704" cy="5401524"/>
          </a:xfrm>
          <a:prstGeom prst="rect">
            <a:avLst/>
          </a:prstGeom>
        </p:spPr>
      </p:pic>
    </p:spTree>
    <p:extLst>
      <p:ext uri="{BB962C8B-B14F-4D97-AF65-F5344CB8AC3E}">
        <p14:creationId xmlns:p14="http://schemas.microsoft.com/office/powerpoint/2010/main" val="2720859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655550" y="7795050"/>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1104900" y="689030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08600" y="6980568"/>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0077BF"/>
            </a:solidFill>
          </p:spPr>
          <p:txBody>
            <a:bodyPr/>
            <a:lstStyle/>
            <a:p>
              <a:endParaRPr lang="en-US"/>
            </a:p>
          </p:txBody>
        </p:sp>
      </p:grpSp>
      <p:grpSp>
        <p:nvGrpSpPr>
          <p:cNvPr id="8" name="Group 8"/>
          <p:cNvGrpSpPr/>
          <p:nvPr/>
        </p:nvGrpSpPr>
        <p:grpSpPr>
          <a:xfrm>
            <a:off x="600075" y="2489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a:off x="-362926" y="24895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308600" y="-202300"/>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5820195" y="663351"/>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a:off x="16140619" y="556555"/>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a:off x="13941445" y="-657375"/>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a:off x="16138218" y="9102848"/>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a:off x="15677078" y="9336338"/>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4" name="Group 24"/>
          <p:cNvGrpSpPr/>
          <p:nvPr/>
        </p:nvGrpSpPr>
        <p:grpSpPr>
          <a:xfrm>
            <a:off x="15568002" y="7795050"/>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a:off x="16003478" y="7503228"/>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93032" y="5171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900632" y="59497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6045279" y="3339938"/>
            <a:ext cx="10634491" cy="3385542"/>
          </a:xfrm>
          <a:prstGeom prst="rect">
            <a:avLst/>
          </a:prstGeom>
        </p:spPr>
        <p:txBody>
          <a:bodyPr wrap="square" lIns="0" tIns="0" rIns="0" bIns="0" rtlCol="0" anchor="t">
            <a:spAutoFit/>
          </a:bodyPr>
          <a:lstStyle/>
          <a:p>
            <a:pPr algn="l">
              <a:lnSpc>
                <a:spcPts val="13200"/>
              </a:lnSpc>
            </a:pPr>
            <a:r>
              <a:rPr lang="en-US" sz="11000" dirty="0">
                <a:solidFill>
                  <a:srgbClr val="0077BF"/>
                </a:solidFill>
                <a:latin typeface="Playfair Display Bold"/>
              </a:rPr>
              <a:t>What can GenAI do for You?</a:t>
            </a:r>
          </a:p>
        </p:txBody>
      </p:sp>
      <p:sp>
        <p:nvSpPr>
          <p:cNvPr id="31" name="TextBox 31"/>
          <p:cNvSpPr txBox="1"/>
          <p:nvPr/>
        </p:nvSpPr>
        <p:spPr>
          <a:xfrm>
            <a:off x="3175026" y="3441638"/>
            <a:ext cx="1950750" cy="1692771"/>
          </a:xfrm>
          <a:prstGeom prst="rect">
            <a:avLst/>
          </a:prstGeom>
        </p:spPr>
        <p:txBody>
          <a:bodyPr lIns="0" tIns="0" rIns="0" bIns="0" rtlCol="0" anchor="t">
            <a:spAutoFit/>
          </a:bodyPr>
          <a:lstStyle/>
          <a:p>
            <a:pPr algn="ctr">
              <a:lnSpc>
                <a:spcPts val="13200"/>
              </a:lnSpc>
            </a:pPr>
            <a:r>
              <a:rPr lang="en-US" sz="11000" dirty="0">
                <a:solidFill>
                  <a:srgbClr val="0077BF"/>
                </a:solidFill>
                <a:latin typeface="Playfair Display Bold"/>
              </a:rPr>
              <a:t>06</a:t>
            </a:r>
          </a:p>
        </p:txBody>
      </p:sp>
      <p:sp>
        <p:nvSpPr>
          <p:cNvPr id="32" name="Freeform 32"/>
          <p:cNvSpPr/>
          <p:nvPr/>
        </p:nvSpPr>
        <p:spPr>
          <a:xfrm>
            <a:off x="8347714" y="22086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347714" y="79155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942310" y="-101364"/>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9"/>
            <a:stretch>
              <a:fillRect/>
            </a:stretch>
          </a:blipFill>
        </p:spPr>
        <p:txBody>
          <a:bodyPr/>
          <a:lstStyle/>
          <a:p>
            <a:endParaRPr lang="en-US"/>
          </a:p>
        </p:txBody>
      </p:sp>
      <p:sp>
        <p:nvSpPr>
          <p:cNvPr id="35" name="TextBox 3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169026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24256" y="9681167"/>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688219" y="9681072"/>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29287" y="9510034"/>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373460" y="735809"/>
            <a:ext cx="1244918" cy="1234726"/>
            <a:chOff x="0" y="0"/>
            <a:chExt cx="1659890" cy="1646301"/>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778418" y="-99306"/>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7591659" y="6031728"/>
            <a:ext cx="1609630" cy="1599533"/>
            <a:chOff x="0" y="0"/>
            <a:chExt cx="2146173" cy="2132711"/>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7457356" y="6374788"/>
            <a:ext cx="3487865" cy="3464243"/>
            <a:chOff x="127" y="127"/>
            <a:chExt cx="4650486" cy="4618990"/>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7641761" y="5548999"/>
            <a:ext cx="3119056" cy="3082481"/>
            <a:chOff x="127" y="0"/>
            <a:chExt cx="4158742" cy="4109974"/>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776966"/>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How GenAI can Help You</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27" name="TextBox 24">
            <a:extLst>
              <a:ext uri="{FF2B5EF4-FFF2-40B4-BE49-F238E27FC236}">
                <a16:creationId xmlns:a16="http://schemas.microsoft.com/office/drawing/2014/main" id="{7D47FBD9-86C2-8DCF-4F22-D1C146E86463}"/>
              </a:ext>
            </a:extLst>
          </p:cNvPr>
          <p:cNvSpPr txBox="1"/>
          <p:nvPr/>
        </p:nvSpPr>
        <p:spPr>
          <a:xfrm>
            <a:off x="1554316" y="2367772"/>
            <a:ext cx="8504083" cy="5891356"/>
          </a:xfrm>
          <a:prstGeom prst="rect">
            <a:avLst/>
          </a:prstGeom>
        </p:spPr>
        <p:txBody>
          <a:bodyPr wrap="square" lIns="0" tIns="0" rIns="0" bIns="0" rtlCol="0" anchor="t">
            <a:spAutoFit/>
          </a:bodyPr>
          <a:lstStyle/>
          <a:p>
            <a:pPr marL="440679" lvl="1">
              <a:lnSpc>
                <a:spcPts val="4898"/>
              </a:lnSpc>
            </a:pPr>
            <a:r>
              <a:rPr lang="en-US" sz="2800" b="1" dirty="0">
                <a:solidFill>
                  <a:srgbClr val="123974"/>
                </a:solidFill>
                <a:latin typeface="Playfair Display"/>
              </a:rPr>
              <a:t>Healthcare providers are facing staff burnout, staffing shortages, and financial challenges.</a:t>
            </a:r>
          </a:p>
          <a:p>
            <a:pPr marL="440679" lvl="1"/>
            <a:endParaRPr lang="en-US" sz="800" dirty="0">
              <a:solidFill>
                <a:srgbClr val="123974"/>
              </a:solidFill>
              <a:latin typeface="Playfair Display"/>
            </a:endParaRPr>
          </a:p>
          <a:p>
            <a:pPr marL="881358" lvl="1" indent="-440679">
              <a:lnSpc>
                <a:spcPts val="4898"/>
              </a:lnSpc>
              <a:buFont typeface="Arial"/>
              <a:buChar char="•"/>
            </a:pPr>
            <a:r>
              <a:rPr lang="en-US" sz="2800" dirty="0">
                <a:solidFill>
                  <a:srgbClr val="123974"/>
                </a:solidFill>
                <a:latin typeface="Playfair Display"/>
              </a:rPr>
              <a:t>GenAI can simulate human-like interactions at a fraction of the cost.</a:t>
            </a:r>
          </a:p>
          <a:p>
            <a:pPr marL="881358" lvl="1" indent="-440679">
              <a:buFont typeface="Arial"/>
              <a:buChar char="•"/>
            </a:pPr>
            <a:endParaRPr lang="en-US" sz="800" dirty="0">
              <a:solidFill>
                <a:srgbClr val="123974"/>
              </a:solidFill>
              <a:latin typeface="Playfair Display"/>
            </a:endParaRPr>
          </a:p>
          <a:p>
            <a:pPr marL="881358" lvl="1" indent="-440679">
              <a:lnSpc>
                <a:spcPts val="4898"/>
              </a:lnSpc>
              <a:buFont typeface="Arial"/>
              <a:buChar char="•"/>
            </a:pPr>
            <a:r>
              <a:rPr lang="en-US" sz="2800" dirty="0">
                <a:solidFill>
                  <a:srgbClr val="123974"/>
                </a:solidFill>
                <a:latin typeface="Playfair Display"/>
              </a:rPr>
              <a:t>GenAI can assist in routine but critical tasks.</a:t>
            </a:r>
          </a:p>
          <a:p>
            <a:pPr marL="881358" lvl="1" indent="-440679">
              <a:buFont typeface="Arial"/>
              <a:buChar char="•"/>
            </a:pPr>
            <a:endParaRPr lang="en-US" sz="800" dirty="0">
              <a:solidFill>
                <a:srgbClr val="123974"/>
              </a:solidFill>
              <a:latin typeface="Playfair Display"/>
            </a:endParaRPr>
          </a:p>
          <a:p>
            <a:pPr marL="881358" lvl="1" indent="-440679">
              <a:lnSpc>
                <a:spcPts val="4898"/>
              </a:lnSpc>
              <a:buFont typeface="Arial"/>
              <a:buChar char="•"/>
            </a:pPr>
            <a:r>
              <a:rPr lang="en-US" sz="2800" dirty="0">
                <a:solidFill>
                  <a:srgbClr val="123974"/>
                </a:solidFill>
                <a:latin typeface="Playfair Display"/>
              </a:rPr>
              <a:t>GenAI can create a variety of artifacts based on its knowledge base.</a:t>
            </a:r>
          </a:p>
          <a:p>
            <a:pPr marL="881358" lvl="1" indent="-440679">
              <a:buFont typeface="Arial"/>
              <a:buChar char="•"/>
            </a:pPr>
            <a:endParaRPr lang="en-US" sz="800" dirty="0">
              <a:solidFill>
                <a:srgbClr val="123974"/>
              </a:solidFill>
              <a:latin typeface="Playfair Display"/>
            </a:endParaRPr>
          </a:p>
          <a:p>
            <a:pPr marL="881358" lvl="1" indent="-440679">
              <a:lnSpc>
                <a:spcPts val="4898"/>
              </a:lnSpc>
              <a:buFont typeface="Arial"/>
              <a:buChar char="•"/>
            </a:pPr>
            <a:r>
              <a:rPr lang="en-US" sz="2800" dirty="0">
                <a:solidFill>
                  <a:srgbClr val="123974"/>
                </a:solidFill>
                <a:latin typeface="Playfair Display"/>
              </a:rPr>
              <a:t>You must decide which problem to solve first.</a:t>
            </a:r>
          </a:p>
          <a:p>
            <a:pPr marL="881358" lvl="1" indent="-440679">
              <a:lnSpc>
                <a:spcPts val="2898"/>
              </a:lnSpc>
              <a:buFont typeface="Arial"/>
              <a:buChar char="•"/>
            </a:pPr>
            <a:endParaRPr lang="en-US" sz="2800" dirty="0">
              <a:solidFill>
                <a:srgbClr val="123974"/>
              </a:solidFill>
              <a:latin typeface="Playfair Display"/>
            </a:endParaRPr>
          </a:p>
        </p:txBody>
      </p:sp>
      <p:pic>
        <p:nvPicPr>
          <p:cNvPr id="1026" name="Picture 2" descr="bureaucratic tasks like charting are the top cause of the US physicians' burnout ">
            <a:extLst>
              <a:ext uri="{FF2B5EF4-FFF2-40B4-BE49-F238E27FC236}">
                <a16:creationId xmlns:a16="http://schemas.microsoft.com/office/drawing/2014/main" id="{12815E1D-CB0B-E824-A8C6-2E8E1C7E568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0408686" y="2819940"/>
            <a:ext cx="6381948" cy="523319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371DE3B-E1FA-DB63-0D72-E227A1B26244}"/>
              </a:ext>
            </a:extLst>
          </p:cNvPr>
          <p:cNvSpPr txBox="1"/>
          <p:nvPr/>
        </p:nvSpPr>
        <p:spPr>
          <a:xfrm flipH="1">
            <a:off x="12897126" y="8449405"/>
            <a:ext cx="5666875" cy="276999"/>
          </a:xfrm>
          <a:prstGeom prst="rect">
            <a:avLst/>
          </a:prstGeom>
          <a:noFill/>
        </p:spPr>
        <p:txBody>
          <a:bodyPr wrap="square" rtlCol="0">
            <a:spAutoFit/>
          </a:bodyPr>
          <a:lstStyle/>
          <a:p>
            <a:r>
              <a:rPr lang="en-US" sz="1200" dirty="0"/>
              <a:t>image source – [11]</a:t>
            </a:r>
          </a:p>
        </p:txBody>
      </p:sp>
      <p:sp>
        <p:nvSpPr>
          <p:cNvPr id="26" name="TextBox 25">
            <a:extLst>
              <a:ext uri="{FF2B5EF4-FFF2-40B4-BE49-F238E27FC236}">
                <a16:creationId xmlns:a16="http://schemas.microsoft.com/office/drawing/2014/main" id="{11DB96E5-123E-B210-B3CB-5865BC407C4C}"/>
              </a:ext>
            </a:extLst>
          </p:cNvPr>
          <p:cNvSpPr txBox="1"/>
          <p:nvPr/>
        </p:nvSpPr>
        <p:spPr>
          <a:xfrm>
            <a:off x="2674708" y="8108260"/>
            <a:ext cx="6798668" cy="523220"/>
          </a:xfrm>
          <a:prstGeom prst="rect">
            <a:avLst/>
          </a:prstGeom>
          <a:solidFill>
            <a:srgbClr val="FFFFCC"/>
          </a:solidFill>
        </p:spPr>
        <p:txBody>
          <a:bodyPr wrap="square" rtlCol="0">
            <a:spAutoFit/>
          </a:bodyPr>
          <a:lstStyle/>
          <a:p>
            <a:pPr algn="ctr"/>
            <a:r>
              <a:rPr lang="en-US" sz="2800" b="1" dirty="0">
                <a:solidFill>
                  <a:schemeClr val="accent3">
                    <a:lumMod val="75000"/>
                  </a:schemeClr>
                </a:solidFill>
                <a:latin typeface="Playfair Display"/>
              </a:rPr>
              <a:t>You can do it! Generative AI can Help!!!</a:t>
            </a:r>
          </a:p>
        </p:txBody>
      </p:sp>
    </p:spTree>
    <p:extLst>
      <p:ext uri="{BB962C8B-B14F-4D97-AF65-F5344CB8AC3E}">
        <p14:creationId xmlns:p14="http://schemas.microsoft.com/office/powerpoint/2010/main" val="1617741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9B7F3CE2-0FA9-36C8-C775-19801A3B0E39}"/>
              </a:ext>
            </a:extLst>
          </p:cNvPr>
          <p:cNvSpPr txBox="1">
            <a:spLocks noGrp="1"/>
          </p:cNvSpPr>
          <p:nvPr>
            <p:ph type="title"/>
          </p:nvPr>
        </p:nvSpPr>
        <p:spPr>
          <a:xfrm>
            <a:off x="5029200" y="853202"/>
            <a:ext cx="822960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Our AI-Driven Products</a:t>
            </a:r>
          </a:p>
        </p:txBody>
      </p:sp>
      <p:sp>
        <p:nvSpPr>
          <p:cNvPr id="6" name="TextBox 23">
            <a:extLst>
              <a:ext uri="{FF2B5EF4-FFF2-40B4-BE49-F238E27FC236}">
                <a16:creationId xmlns:a16="http://schemas.microsoft.com/office/drawing/2014/main" id="{287AC857-1A24-4C35-1670-04CDB7CF223F}"/>
              </a:ext>
            </a:extLst>
          </p:cNvPr>
          <p:cNvSpPr txBox="1">
            <a:spLocks noGrp="1"/>
          </p:cNvSpPr>
          <p:nvPr>
            <p:ph sz="half" idx="1"/>
          </p:nvPr>
        </p:nvSpPr>
        <p:spPr>
          <a:xfrm>
            <a:off x="2152380" y="2193287"/>
            <a:ext cx="6187748" cy="731482"/>
          </a:xfrm>
          <a:prstGeom prst="rect">
            <a:avLst/>
          </a:prstGeom>
        </p:spPr>
        <p:txBody>
          <a:bodyPr wrap="square" lIns="0" tIns="0" rIns="0" bIns="0" rtlCol="0" anchor="t">
            <a:spAutoFit/>
          </a:bodyPr>
          <a:lstStyle/>
          <a:p>
            <a:pPr marL="0" indent="0">
              <a:lnSpc>
                <a:spcPts val="6359"/>
              </a:lnSpc>
              <a:buNone/>
            </a:pPr>
            <a:r>
              <a:rPr lang="en-US" sz="4000" dirty="0">
                <a:solidFill>
                  <a:srgbClr val="123974"/>
                </a:solidFill>
                <a:latin typeface="Playfair Display Bold"/>
              </a:rPr>
              <a:t>EOB Converter</a:t>
            </a:r>
          </a:p>
        </p:txBody>
      </p:sp>
      <p:sp>
        <p:nvSpPr>
          <p:cNvPr id="8" name="TextBox 24">
            <a:extLst>
              <a:ext uri="{FF2B5EF4-FFF2-40B4-BE49-F238E27FC236}">
                <a16:creationId xmlns:a16="http://schemas.microsoft.com/office/drawing/2014/main" id="{E72DE803-F105-DEF3-399F-126961BF18E9}"/>
              </a:ext>
            </a:extLst>
          </p:cNvPr>
          <p:cNvSpPr txBox="1"/>
          <p:nvPr/>
        </p:nvSpPr>
        <p:spPr>
          <a:xfrm>
            <a:off x="1334238" y="3132811"/>
            <a:ext cx="7624203" cy="2584297"/>
          </a:xfrm>
          <a:prstGeom prst="rect">
            <a:avLst/>
          </a:prstGeom>
        </p:spPr>
        <p:txBody>
          <a:bodyPr wrap="square" lIns="0" tIns="0" rIns="0" bIns="0" rtlCol="0" anchor="t">
            <a:spAutoFit/>
          </a:bodyPr>
          <a:lstStyle/>
          <a:p>
            <a:pPr marL="881358" lvl="1" indent="-440679">
              <a:lnSpc>
                <a:spcPts val="4898"/>
              </a:lnSpc>
              <a:buFont typeface="Arial"/>
              <a:buChar char="•"/>
            </a:pPr>
            <a:r>
              <a:rPr lang="en-US" sz="2800" dirty="0">
                <a:solidFill>
                  <a:srgbClr val="123974"/>
                </a:solidFill>
                <a:latin typeface="Playfair Display"/>
              </a:rPr>
              <a:t>Automates EOB File Conversion</a:t>
            </a:r>
          </a:p>
          <a:p>
            <a:pPr marL="897879" lvl="2">
              <a:lnSpc>
                <a:spcPct val="150000"/>
              </a:lnSpc>
            </a:pPr>
            <a:r>
              <a:rPr lang="en-US" sz="2000" dirty="0">
                <a:solidFill>
                  <a:srgbClr val="123974"/>
                </a:solidFill>
                <a:latin typeface="Playfair Display"/>
              </a:rPr>
              <a:t>	Say goodbye to manual data entry. Our converter automates EOB file conversion.</a:t>
            </a:r>
          </a:p>
          <a:p>
            <a:pPr marL="881358" lvl="1" indent="-440679">
              <a:lnSpc>
                <a:spcPts val="4898"/>
              </a:lnSpc>
              <a:buFont typeface="Arial"/>
              <a:buChar char="•"/>
            </a:pPr>
            <a:r>
              <a:rPr lang="en-US" sz="2800" dirty="0">
                <a:solidFill>
                  <a:srgbClr val="123974"/>
                </a:solidFill>
                <a:latin typeface="Playfair Display"/>
              </a:rPr>
              <a:t>Streamlines Payment Posting</a:t>
            </a:r>
          </a:p>
          <a:p>
            <a:pPr marL="897879" lvl="2">
              <a:lnSpc>
                <a:spcPct val="150000"/>
              </a:lnSpc>
            </a:pPr>
            <a:r>
              <a:rPr lang="en-US" sz="2000" dirty="0">
                <a:solidFill>
                  <a:srgbClr val="123974"/>
                </a:solidFill>
                <a:latin typeface="Playfair Display"/>
              </a:rPr>
              <a:t>Efficiently streamline payment posting processes.</a:t>
            </a:r>
          </a:p>
        </p:txBody>
      </p:sp>
      <p:sp>
        <p:nvSpPr>
          <p:cNvPr id="9" name="TextBox 23">
            <a:extLst>
              <a:ext uri="{FF2B5EF4-FFF2-40B4-BE49-F238E27FC236}">
                <a16:creationId xmlns:a16="http://schemas.microsoft.com/office/drawing/2014/main" id="{EA475AA3-9578-EE3B-58B4-E6413B4078B1}"/>
              </a:ext>
            </a:extLst>
          </p:cNvPr>
          <p:cNvSpPr txBox="1">
            <a:spLocks/>
          </p:cNvSpPr>
          <p:nvPr/>
        </p:nvSpPr>
        <p:spPr>
          <a:xfrm>
            <a:off x="9985477" y="2193287"/>
            <a:ext cx="6504039" cy="731482"/>
          </a:xfrm>
          <a:prstGeom prst="rect">
            <a:avLst/>
          </a:prstGeom>
        </p:spPr>
        <p:txBody>
          <a:bodyPr vert="horz" wrap="square" lIns="0" tIns="0" rIns="0" bIns="0" rtlCol="0" anchor="t">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6359"/>
              </a:lnSpc>
              <a:buFont typeface="Arial" pitchFamily="34" charset="0"/>
              <a:buNone/>
            </a:pPr>
            <a:r>
              <a:rPr lang="en-US" sz="4000" dirty="0">
                <a:solidFill>
                  <a:srgbClr val="123974"/>
                </a:solidFill>
                <a:latin typeface="Playfair Display Bold"/>
              </a:rPr>
              <a:t>Denial Manager</a:t>
            </a:r>
          </a:p>
        </p:txBody>
      </p:sp>
      <p:sp>
        <p:nvSpPr>
          <p:cNvPr id="10" name="TextBox 24">
            <a:extLst>
              <a:ext uri="{FF2B5EF4-FFF2-40B4-BE49-F238E27FC236}">
                <a16:creationId xmlns:a16="http://schemas.microsoft.com/office/drawing/2014/main" id="{F3A61744-3A4B-F571-CD63-58ED390F92CE}"/>
              </a:ext>
            </a:extLst>
          </p:cNvPr>
          <p:cNvSpPr txBox="1"/>
          <p:nvPr/>
        </p:nvSpPr>
        <p:spPr>
          <a:xfrm>
            <a:off x="9183376" y="3031502"/>
            <a:ext cx="7303161" cy="2661241"/>
          </a:xfrm>
          <a:prstGeom prst="rect">
            <a:avLst/>
          </a:prstGeom>
        </p:spPr>
        <p:txBody>
          <a:bodyPr wrap="square" lIns="0" tIns="0" rIns="0" bIns="0" rtlCol="0" anchor="t">
            <a:spAutoFit/>
          </a:bodyPr>
          <a:lstStyle/>
          <a:p>
            <a:pPr marL="881358" lvl="1" indent="-440679">
              <a:lnSpc>
                <a:spcPts val="4898"/>
              </a:lnSpc>
              <a:buFont typeface="Arial"/>
              <a:buChar char="•"/>
            </a:pPr>
            <a:r>
              <a:rPr lang="en-US" sz="2800" dirty="0">
                <a:solidFill>
                  <a:srgbClr val="123974"/>
                </a:solidFill>
                <a:latin typeface="Playfair Display"/>
              </a:rPr>
              <a:t>Advanced Analytics</a:t>
            </a:r>
          </a:p>
          <a:p>
            <a:pPr marL="897879" lvl="2">
              <a:lnSpc>
                <a:spcPct val="150000"/>
              </a:lnSpc>
            </a:pPr>
            <a:r>
              <a:rPr lang="en-US" sz="2000" dirty="0">
                <a:solidFill>
                  <a:srgbClr val="123974"/>
                </a:solidFill>
                <a:latin typeface="Playfair Display"/>
              </a:rPr>
              <a:t>Leverage advanced analytics to analyze denial patterns.</a:t>
            </a:r>
          </a:p>
          <a:p>
            <a:pPr marL="881358" lvl="1" indent="-440679">
              <a:lnSpc>
                <a:spcPts val="4898"/>
              </a:lnSpc>
              <a:buFont typeface="Arial"/>
              <a:buChar char="•"/>
            </a:pPr>
            <a:r>
              <a:rPr lang="en-US" sz="2800" dirty="0">
                <a:solidFill>
                  <a:srgbClr val="123974"/>
                </a:solidFill>
                <a:latin typeface="Playfair Display"/>
              </a:rPr>
              <a:t>Improved Collections</a:t>
            </a:r>
          </a:p>
          <a:p>
            <a:pPr marL="897879" lvl="2">
              <a:lnSpc>
                <a:spcPct val="150000"/>
              </a:lnSpc>
              <a:spcBef>
                <a:spcPts val="600"/>
              </a:spcBef>
              <a:spcAft>
                <a:spcPts val="600"/>
              </a:spcAft>
            </a:pPr>
            <a:r>
              <a:rPr lang="en-US" sz="2000" dirty="0">
                <a:solidFill>
                  <a:srgbClr val="123974"/>
                </a:solidFill>
                <a:latin typeface="Playfair Display"/>
              </a:rPr>
              <a:t>Improve collections and time to collect through reduced denials.</a:t>
            </a:r>
          </a:p>
        </p:txBody>
      </p:sp>
      <p:grpSp>
        <p:nvGrpSpPr>
          <p:cNvPr id="11" name="Group 2">
            <a:extLst>
              <a:ext uri="{FF2B5EF4-FFF2-40B4-BE49-F238E27FC236}">
                <a16:creationId xmlns:a16="http://schemas.microsoft.com/office/drawing/2014/main" id="{9DE982C1-8B51-F55F-588C-6106931EBDF6}"/>
              </a:ext>
            </a:extLst>
          </p:cNvPr>
          <p:cNvGrpSpPr/>
          <p:nvPr/>
        </p:nvGrpSpPr>
        <p:grpSpPr>
          <a:xfrm>
            <a:off x="2960924" y="9535126"/>
            <a:ext cx="1878100" cy="1863900"/>
            <a:chOff x="0" y="0"/>
            <a:chExt cx="2504133" cy="2485200"/>
          </a:xfrm>
        </p:grpSpPr>
        <p:sp>
          <p:nvSpPr>
            <p:cNvPr id="12" name="Freeform 3">
              <a:extLst>
                <a:ext uri="{FF2B5EF4-FFF2-40B4-BE49-F238E27FC236}">
                  <a16:creationId xmlns:a16="http://schemas.microsoft.com/office/drawing/2014/main" id="{1DE1D783-A292-CD9C-2196-58A009D97920}"/>
                </a:ext>
              </a:extLst>
            </p:cNvPr>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13" name="Group 4">
            <a:extLst>
              <a:ext uri="{FF2B5EF4-FFF2-40B4-BE49-F238E27FC236}">
                <a16:creationId xmlns:a16="http://schemas.microsoft.com/office/drawing/2014/main" id="{D4A5817A-2D53-6E49-AFDC-9BF6444480CD}"/>
              </a:ext>
            </a:extLst>
          </p:cNvPr>
          <p:cNvGrpSpPr/>
          <p:nvPr/>
        </p:nvGrpSpPr>
        <p:grpSpPr>
          <a:xfrm>
            <a:off x="3627280" y="9595277"/>
            <a:ext cx="1592389" cy="1572197"/>
            <a:chOff x="127" y="0"/>
            <a:chExt cx="2123186" cy="2096262"/>
          </a:xfrm>
        </p:grpSpPr>
        <p:sp>
          <p:nvSpPr>
            <p:cNvPr id="14" name="Freeform 5">
              <a:extLst>
                <a:ext uri="{FF2B5EF4-FFF2-40B4-BE49-F238E27FC236}">
                  <a16:creationId xmlns:a16="http://schemas.microsoft.com/office/drawing/2014/main" id="{BBB181C0-C825-EB21-7112-4221C934D7AF}"/>
                </a:ext>
              </a:extLst>
            </p:cNvPr>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15" name="Group 6">
            <a:extLst>
              <a:ext uri="{FF2B5EF4-FFF2-40B4-BE49-F238E27FC236}">
                <a16:creationId xmlns:a16="http://schemas.microsoft.com/office/drawing/2014/main" id="{C72A8D67-852D-1BD4-393A-069CF3E0D5FC}"/>
              </a:ext>
            </a:extLst>
          </p:cNvPr>
          <p:cNvGrpSpPr/>
          <p:nvPr/>
        </p:nvGrpSpPr>
        <p:grpSpPr>
          <a:xfrm>
            <a:off x="3774040" y="9032623"/>
            <a:ext cx="3757041" cy="3721989"/>
            <a:chOff x="127" y="0"/>
            <a:chExt cx="5009388" cy="4962652"/>
          </a:xfrm>
        </p:grpSpPr>
        <p:sp>
          <p:nvSpPr>
            <p:cNvPr id="16" name="Freeform 7">
              <a:extLst>
                <a:ext uri="{FF2B5EF4-FFF2-40B4-BE49-F238E27FC236}">
                  <a16:creationId xmlns:a16="http://schemas.microsoft.com/office/drawing/2014/main" id="{1F799A98-FDD2-A42A-C8EB-C91AE3335B79}"/>
                </a:ext>
              </a:extLst>
            </p:cNvPr>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17" name="Group 8">
            <a:extLst>
              <a:ext uri="{FF2B5EF4-FFF2-40B4-BE49-F238E27FC236}">
                <a16:creationId xmlns:a16="http://schemas.microsoft.com/office/drawing/2014/main" id="{D91A578C-4035-F9C4-0B0B-0D12C82FF0BA}"/>
              </a:ext>
            </a:extLst>
          </p:cNvPr>
          <p:cNvGrpSpPr/>
          <p:nvPr/>
        </p:nvGrpSpPr>
        <p:grpSpPr>
          <a:xfrm>
            <a:off x="-462462" y="765750"/>
            <a:ext cx="1244918" cy="1234726"/>
            <a:chOff x="0" y="0"/>
            <a:chExt cx="1659890" cy="1646301"/>
          </a:xfrm>
        </p:grpSpPr>
        <p:sp>
          <p:nvSpPr>
            <p:cNvPr id="18" name="Freeform 9">
              <a:extLst>
                <a:ext uri="{FF2B5EF4-FFF2-40B4-BE49-F238E27FC236}">
                  <a16:creationId xmlns:a16="http://schemas.microsoft.com/office/drawing/2014/main" id="{A2E910D3-1AE6-2AFF-619C-31EB80829981}"/>
                </a:ext>
              </a:extLst>
            </p:cNvPr>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9" name="Group 10">
            <a:extLst>
              <a:ext uri="{FF2B5EF4-FFF2-40B4-BE49-F238E27FC236}">
                <a16:creationId xmlns:a16="http://schemas.microsoft.com/office/drawing/2014/main" id="{7130CAE3-A36E-191D-D659-5AF715C1DE79}"/>
              </a:ext>
            </a:extLst>
          </p:cNvPr>
          <p:cNvGrpSpPr/>
          <p:nvPr/>
        </p:nvGrpSpPr>
        <p:grpSpPr>
          <a:xfrm>
            <a:off x="-1424677" y="765780"/>
            <a:ext cx="1924431" cy="1910525"/>
            <a:chOff x="127" y="127"/>
            <a:chExt cx="2565908" cy="2547366"/>
          </a:xfrm>
        </p:grpSpPr>
        <p:sp>
          <p:nvSpPr>
            <p:cNvPr id="20" name="Freeform 11">
              <a:extLst>
                <a:ext uri="{FF2B5EF4-FFF2-40B4-BE49-F238E27FC236}">
                  <a16:creationId xmlns:a16="http://schemas.microsoft.com/office/drawing/2014/main" id="{C67BCD7A-9A43-E7B3-9067-2B25938231E6}"/>
                </a:ext>
              </a:extLst>
            </p:cNvPr>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21" name="Group 12">
            <a:extLst>
              <a:ext uri="{FF2B5EF4-FFF2-40B4-BE49-F238E27FC236}">
                <a16:creationId xmlns:a16="http://schemas.microsoft.com/office/drawing/2014/main" id="{8DFB233C-99E6-38AB-A34C-459456AF13BA}"/>
              </a:ext>
            </a:extLst>
          </p:cNvPr>
          <p:cNvGrpSpPr/>
          <p:nvPr/>
        </p:nvGrpSpPr>
        <p:grpSpPr>
          <a:xfrm>
            <a:off x="-1679587" y="0"/>
            <a:ext cx="2695956" cy="2676335"/>
            <a:chOff x="127" y="0"/>
            <a:chExt cx="3594608" cy="3568446"/>
          </a:xfrm>
        </p:grpSpPr>
        <p:sp>
          <p:nvSpPr>
            <p:cNvPr id="22" name="Freeform 13">
              <a:extLst>
                <a:ext uri="{FF2B5EF4-FFF2-40B4-BE49-F238E27FC236}">
                  <a16:creationId xmlns:a16="http://schemas.microsoft.com/office/drawing/2014/main" id="{E92FA004-3083-F085-5856-620CC197487C}"/>
                </a:ext>
              </a:extLst>
            </p:cNvPr>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23" name="Group 14">
            <a:extLst>
              <a:ext uri="{FF2B5EF4-FFF2-40B4-BE49-F238E27FC236}">
                <a16:creationId xmlns:a16="http://schemas.microsoft.com/office/drawing/2014/main" id="{057C86E5-5849-093B-E959-DF17C2359F7A}"/>
              </a:ext>
            </a:extLst>
          </p:cNvPr>
          <p:cNvGrpSpPr/>
          <p:nvPr/>
        </p:nvGrpSpPr>
        <p:grpSpPr>
          <a:xfrm>
            <a:off x="17774226" y="6056901"/>
            <a:ext cx="1609630" cy="1599533"/>
            <a:chOff x="0" y="0"/>
            <a:chExt cx="2146173" cy="2132711"/>
          </a:xfrm>
        </p:grpSpPr>
        <p:sp>
          <p:nvSpPr>
            <p:cNvPr id="24" name="Freeform 15">
              <a:extLst>
                <a:ext uri="{FF2B5EF4-FFF2-40B4-BE49-F238E27FC236}">
                  <a16:creationId xmlns:a16="http://schemas.microsoft.com/office/drawing/2014/main" id="{1FC7D29D-775F-0512-6D02-5BE506A6ED06}"/>
                </a:ext>
              </a:extLst>
            </p:cNvPr>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5" name="Group 16">
            <a:extLst>
              <a:ext uri="{FF2B5EF4-FFF2-40B4-BE49-F238E27FC236}">
                <a16:creationId xmlns:a16="http://schemas.microsoft.com/office/drawing/2014/main" id="{C0C95A72-443C-684A-6FCE-7AEF9CE85F5C}"/>
              </a:ext>
            </a:extLst>
          </p:cNvPr>
          <p:cNvGrpSpPr/>
          <p:nvPr/>
        </p:nvGrpSpPr>
        <p:grpSpPr>
          <a:xfrm>
            <a:off x="17309722" y="6129389"/>
            <a:ext cx="3487865" cy="3464243"/>
            <a:chOff x="127" y="127"/>
            <a:chExt cx="4650486" cy="4618990"/>
          </a:xfrm>
        </p:grpSpPr>
        <p:sp>
          <p:nvSpPr>
            <p:cNvPr id="26" name="Freeform 17">
              <a:extLst>
                <a:ext uri="{FF2B5EF4-FFF2-40B4-BE49-F238E27FC236}">
                  <a16:creationId xmlns:a16="http://schemas.microsoft.com/office/drawing/2014/main" id="{FED8B431-1A25-9890-E891-927A0F0F0F74}"/>
                </a:ext>
              </a:extLst>
            </p:cNvPr>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7" name="Group 18">
            <a:extLst>
              <a:ext uri="{FF2B5EF4-FFF2-40B4-BE49-F238E27FC236}">
                <a16:creationId xmlns:a16="http://schemas.microsoft.com/office/drawing/2014/main" id="{D4C11CD2-029F-151B-475A-2760AB115592}"/>
              </a:ext>
            </a:extLst>
          </p:cNvPr>
          <p:cNvGrpSpPr/>
          <p:nvPr/>
        </p:nvGrpSpPr>
        <p:grpSpPr>
          <a:xfrm>
            <a:off x="17774226" y="5315428"/>
            <a:ext cx="3119056" cy="3082481"/>
            <a:chOff x="127" y="0"/>
            <a:chExt cx="4158742" cy="4109974"/>
          </a:xfrm>
        </p:grpSpPr>
        <p:sp>
          <p:nvSpPr>
            <p:cNvPr id="28" name="Freeform 19">
              <a:extLst>
                <a:ext uri="{FF2B5EF4-FFF2-40B4-BE49-F238E27FC236}">
                  <a16:creationId xmlns:a16="http://schemas.microsoft.com/office/drawing/2014/main" id="{D9E70E7B-C186-6643-0376-3A9A4A441774}"/>
                </a:ext>
              </a:extLst>
            </p:cNvPr>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9" name="Freeform 20">
            <a:extLst>
              <a:ext uri="{FF2B5EF4-FFF2-40B4-BE49-F238E27FC236}">
                <a16:creationId xmlns:a16="http://schemas.microsoft.com/office/drawing/2014/main" id="{BAF5F135-B0B1-4C21-4E83-C0AA300028C4}"/>
              </a:ext>
            </a:extLst>
          </p:cNvPr>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21">
            <a:extLst>
              <a:ext uri="{FF2B5EF4-FFF2-40B4-BE49-F238E27FC236}">
                <a16:creationId xmlns:a16="http://schemas.microsoft.com/office/drawing/2014/main" id="{CA4F2722-0E0D-A75C-54E8-AD5F0CF59392}"/>
              </a:ext>
            </a:extLst>
          </p:cNvPr>
          <p:cNvSpPr/>
          <p:nvPr/>
        </p:nvSpPr>
        <p:spPr>
          <a:xfrm>
            <a:off x="3131171" y="305230"/>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22">
            <a:extLst>
              <a:ext uri="{FF2B5EF4-FFF2-40B4-BE49-F238E27FC236}">
                <a16:creationId xmlns:a16="http://schemas.microsoft.com/office/drawing/2014/main" id="{BB86E99A-CCFE-C4B9-8F11-BE463D371A21}"/>
              </a:ext>
            </a:extLst>
          </p:cNvPr>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32" name="TextBox 25">
            <a:extLst>
              <a:ext uri="{FF2B5EF4-FFF2-40B4-BE49-F238E27FC236}">
                <a16:creationId xmlns:a16="http://schemas.microsoft.com/office/drawing/2014/main" id="{0D49F72B-DD2B-8B14-5064-6C4EDBBF8EA3}"/>
              </a:ext>
            </a:extLst>
          </p:cNvPr>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2" name="TextBox 23">
            <a:extLst>
              <a:ext uri="{FF2B5EF4-FFF2-40B4-BE49-F238E27FC236}">
                <a16:creationId xmlns:a16="http://schemas.microsoft.com/office/drawing/2014/main" id="{753C3DCA-929D-449A-56D0-4B525C0C2967}"/>
              </a:ext>
            </a:extLst>
          </p:cNvPr>
          <p:cNvSpPr txBox="1">
            <a:spLocks/>
          </p:cNvSpPr>
          <p:nvPr/>
        </p:nvSpPr>
        <p:spPr>
          <a:xfrm>
            <a:off x="2152380" y="6287565"/>
            <a:ext cx="6187748" cy="731482"/>
          </a:xfrm>
          <a:prstGeom prst="rect">
            <a:avLst/>
          </a:prstGeom>
        </p:spPr>
        <p:txBody>
          <a:bodyPr vert="horz" wrap="square" lIns="0" tIns="0" rIns="0" bIns="0" rtlCol="0" anchor="t">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6359"/>
              </a:lnSpc>
              <a:buNone/>
            </a:pPr>
            <a:r>
              <a:rPr lang="en-US" sz="4000" dirty="0">
                <a:solidFill>
                  <a:srgbClr val="123974"/>
                </a:solidFill>
                <a:latin typeface="Playfair Display Bold"/>
              </a:rPr>
              <a:t>Coding Assistant</a:t>
            </a:r>
          </a:p>
        </p:txBody>
      </p:sp>
      <p:sp>
        <p:nvSpPr>
          <p:cNvPr id="3" name="TextBox 24">
            <a:extLst>
              <a:ext uri="{FF2B5EF4-FFF2-40B4-BE49-F238E27FC236}">
                <a16:creationId xmlns:a16="http://schemas.microsoft.com/office/drawing/2014/main" id="{BACB7B2F-EA0C-CAA9-1157-F3F6314D00A1}"/>
              </a:ext>
            </a:extLst>
          </p:cNvPr>
          <p:cNvSpPr txBox="1"/>
          <p:nvPr/>
        </p:nvSpPr>
        <p:spPr>
          <a:xfrm>
            <a:off x="1334238" y="7228012"/>
            <a:ext cx="7624203" cy="1494255"/>
          </a:xfrm>
          <a:prstGeom prst="rect">
            <a:avLst/>
          </a:prstGeom>
        </p:spPr>
        <p:txBody>
          <a:bodyPr wrap="square" lIns="0" tIns="0" rIns="0" bIns="0" rtlCol="0" anchor="t">
            <a:spAutoFit/>
          </a:bodyPr>
          <a:lstStyle/>
          <a:p>
            <a:pPr marL="881358" lvl="1" indent="-440679">
              <a:lnSpc>
                <a:spcPts val="4898"/>
              </a:lnSpc>
              <a:buFont typeface="Arial"/>
              <a:buChar char="•"/>
            </a:pPr>
            <a:r>
              <a:rPr lang="en-US" sz="2800" dirty="0">
                <a:solidFill>
                  <a:srgbClr val="123974"/>
                </a:solidFill>
                <a:latin typeface="Playfair Display"/>
              </a:rPr>
              <a:t>Prompts Diagnostic and Procedure Codes</a:t>
            </a:r>
          </a:p>
          <a:p>
            <a:pPr marL="897879" lvl="2">
              <a:lnSpc>
                <a:spcPct val="150000"/>
              </a:lnSpc>
            </a:pPr>
            <a:r>
              <a:rPr lang="en-US" sz="2000" dirty="0">
                <a:solidFill>
                  <a:srgbClr val="123974"/>
                </a:solidFill>
                <a:latin typeface="Playfair Display"/>
              </a:rPr>
              <a:t>Interprets patient chart to prompt appropriate ICD and CPT codes.</a:t>
            </a:r>
          </a:p>
        </p:txBody>
      </p:sp>
      <p:sp>
        <p:nvSpPr>
          <p:cNvPr id="4" name="TextBox 23">
            <a:extLst>
              <a:ext uri="{FF2B5EF4-FFF2-40B4-BE49-F238E27FC236}">
                <a16:creationId xmlns:a16="http://schemas.microsoft.com/office/drawing/2014/main" id="{EEC94C93-7E80-EBE1-A2DF-1AF5921C7742}"/>
              </a:ext>
            </a:extLst>
          </p:cNvPr>
          <p:cNvSpPr txBox="1">
            <a:spLocks/>
          </p:cNvSpPr>
          <p:nvPr/>
        </p:nvSpPr>
        <p:spPr>
          <a:xfrm>
            <a:off x="9985477" y="6287565"/>
            <a:ext cx="6187748" cy="731482"/>
          </a:xfrm>
          <a:prstGeom prst="rect">
            <a:avLst/>
          </a:prstGeom>
        </p:spPr>
        <p:txBody>
          <a:bodyPr vert="horz" wrap="square" lIns="0" tIns="0" rIns="0" bIns="0" rtlCol="0" anchor="t">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6359"/>
              </a:lnSpc>
              <a:buNone/>
            </a:pPr>
            <a:r>
              <a:rPr lang="en-US" sz="4000" dirty="0">
                <a:solidFill>
                  <a:srgbClr val="123974"/>
                </a:solidFill>
                <a:latin typeface="Playfair Display Bold"/>
              </a:rPr>
              <a:t>Patient Assistant</a:t>
            </a:r>
          </a:p>
        </p:txBody>
      </p:sp>
      <p:sp>
        <p:nvSpPr>
          <p:cNvPr id="7" name="TextBox 24">
            <a:extLst>
              <a:ext uri="{FF2B5EF4-FFF2-40B4-BE49-F238E27FC236}">
                <a16:creationId xmlns:a16="http://schemas.microsoft.com/office/drawing/2014/main" id="{CFBACC86-7F70-BAC9-E68C-4AD8D9BF0693}"/>
              </a:ext>
            </a:extLst>
          </p:cNvPr>
          <p:cNvSpPr txBox="1"/>
          <p:nvPr/>
        </p:nvSpPr>
        <p:spPr>
          <a:xfrm>
            <a:off x="9183376" y="7243619"/>
            <a:ext cx="7624203" cy="1494255"/>
          </a:xfrm>
          <a:prstGeom prst="rect">
            <a:avLst/>
          </a:prstGeom>
        </p:spPr>
        <p:txBody>
          <a:bodyPr wrap="square" lIns="0" tIns="0" rIns="0" bIns="0" rtlCol="0" anchor="t">
            <a:spAutoFit/>
          </a:bodyPr>
          <a:lstStyle/>
          <a:p>
            <a:pPr marL="881358" lvl="1" indent="-440679">
              <a:lnSpc>
                <a:spcPts val="4898"/>
              </a:lnSpc>
              <a:buFont typeface="Arial"/>
              <a:buChar char="•"/>
            </a:pPr>
            <a:r>
              <a:rPr lang="en-US" sz="2800" dirty="0">
                <a:solidFill>
                  <a:srgbClr val="123974"/>
                </a:solidFill>
                <a:latin typeface="Playfair Display"/>
              </a:rPr>
              <a:t>Answers common questions</a:t>
            </a:r>
          </a:p>
          <a:p>
            <a:pPr marL="897879" lvl="2">
              <a:lnSpc>
                <a:spcPct val="150000"/>
              </a:lnSpc>
            </a:pPr>
            <a:r>
              <a:rPr lang="en-US" sz="2000" dirty="0">
                <a:solidFill>
                  <a:srgbClr val="123974"/>
                </a:solidFill>
                <a:latin typeface="Playfair Display"/>
              </a:rPr>
              <a:t>Chatbot designed to interact with patients in a human-like fashion.</a:t>
            </a:r>
          </a:p>
        </p:txBody>
      </p:sp>
    </p:spTree>
    <p:extLst>
      <p:ext uri="{BB962C8B-B14F-4D97-AF65-F5344CB8AC3E}">
        <p14:creationId xmlns:p14="http://schemas.microsoft.com/office/powerpoint/2010/main" val="2545202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9B7F3CE2-0FA9-36C8-C775-19801A3B0E39}"/>
              </a:ext>
            </a:extLst>
          </p:cNvPr>
          <p:cNvSpPr txBox="1">
            <a:spLocks noGrp="1"/>
          </p:cNvSpPr>
          <p:nvPr>
            <p:ph type="title"/>
          </p:nvPr>
        </p:nvSpPr>
        <p:spPr>
          <a:xfrm>
            <a:off x="2233494" y="853202"/>
            <a:ext cx="14153444" cy="769121"/>
          </a:xfrm>
          <a:prstGeom prst="rect">
            <a:avLst/>
          </a:prstGeom>
        </p:spPr>
        <p:txBody>
          <a:bodyPr wrap="square" lIns="0" tIns="0" rIns="0" bIns="0" rtlCol="0" anchor="t">
            <a:spAutoFit/>
          </a:bodyPr>
          <a:lstStyle/>
          <a:p>
            <a:pPr algn="ctr">
              <a:lnSpc>
                <a:spcPts val="6359"/>
              </a:lnSpc>
            </a:pPr>
            <a:r>
              <a:rPr lang="en-US" sz="5299" dirty="0">
                <a:solidFill>
                  <a:srgbClr val="123974"/>
                </a:solidFill>
                <a:latin typeface="Playfair Display Bold"/>
              </a:rPr>
              <a:t>How can Data-Core Healthcare Help?</a:t>
            </a:r>
          </a:p>
        </p:txBody>
      </p:sp>
      <p:grpSp>
        <p:nvGrpSpPr>
          <p:cNvPr id="11" name="Group 2">
            <a:extLst>
              <a:ext uri="{FF2B5EF4-FFF2-40B4-BE49-F238E27FC236}">
                <a16:creationId xmlns:a16="http://schemas.microsoft.com/office/drawing/2014/main" id="{9DE982C1-8B51-F55F-588C-6106931EBDF6}"/>
              </a:ext>
            </a:extLst>
          </p:cNvPr>
          <p:cNvGrpSpPr/>
          <p:nvPr/>
        </p:nvGrpSpPr>
        <p:grpSpPr>
          <a:xfrm>
            <a:off x="2960924" y="9535126"/>
            <a:ext cx="1878100" cy="1863900"/>
            <a:chOff x="0" y="0"/>
            <a:chExt cx="2504133" cy="2485200"/>
          </a:xfrm>
        </p:grpSpPr>
        <p:sp>
          <p:nvSpPr>
            <p:cNvPr id="12" name="Freeform 3">
              <a:extLst>
                <a:ext uri="{FF2B5EF4-FFF2-40B4-BE49-F238E27FC236}">
                  <a16:creationId xmlns:a16="http://schemas.microsoft.com/office/drawing/2014/main" id="{1DE1D783-A292-CD9C-2196-58A009D97920}"/>
                </a:ext>
              </a:extLst>
            </p:cNvPr>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13" name="Group 4">
            <a:extLst>
              <a:ext uri="{FF2B5EF4-FFF2-40B4-BE49-F238E27FC236}">
                <a16:creationId xmlns:a16="http://schemas.microsoft.com/office/drawing/2014/main" id="{D4A5817A-2D53-6E49-AFDC-9BF6444480CD}"/>
              </a:ext>
            </a:extLst>
          </p:cNvPr>
          <p:cNvGrpSpPr/>
          <p:nvPr/>
        </p:nvGrpSpPr>
        <p:grpSpPr>
          <a:xfrm>
            <a:off x="3627280" y="9595277"/>
            <a:ext cx="1592389" cy="1572197"/>
            <a:chOff x="127" y="0"/>
            <a:chExt cx="2123186" cy="2096262"/>
          </a:xfrm>
        </p:grpSpPr>
        <p:sp>
          <p:nvSpPr>
            <p:cNvPr id="14" name="Freeform 5">
              <a:extLst>
                <a:ext uri="{FF2B5EF4-FFF2-40B4-BE49-F238E27FC236}">
                  <a16:creationId xmlns:a16="http://schemas.microsoft.com/office/drawing/2014/main" id="{BBB181C0-C825-EB21-7112-4221C934D7AF}"/>
                </a:ext>
              </a:extLst>
            </p:cNvPr>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15" name="Group 6">
            <a:extLst>
              <a:ext uri="{FF2B5EF4-FFF2-40B4-BE49-F238E27FC236}">
                <a16:creationId xmlns:a16="http://schemas.microsoft.com/office/drawing/2014/main" id="{C72A8D67-852D-1BD4-393A-069CF3E0D5FC}"/>
              </a:ext>
            </a:extLst>
          </p:cNvPr>
          <p:cNvGrpSpPr/>
          <p:nvPr/>
        </p:nvGrpSpPr>
        <p:grpSpPr>
          <a:xfrm>
            <a:off x="3774040" y="9032623"/>
            <a:ext cx="3757041" cy="3721989"/>
            <a:chOff x="127" y="0"/>
            <a:chExt cx="5009388" cy="4962652"/>
          </a:xfrm>
        </p:grpSpPr>
        <p:sp>
          <p:nvSpPr>
            <p:cNvPr id="16" name="Freeform 7">
              <a:extLst>
                <a:ext uri="{FF2B5EF4-FFF2-40B4-BE49-F238E27FC236}">
                  <a16:creationId xmlns:a16="http://schemas.microsoft.com/office/drawing/2014/main" id="{1F799A98-FDD2-A42A-C8EB-C91AE3335B79}"/>
                </a:ext>
              </a:extLst>
            </p:cNvPr>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17" name="Group 8">
            <a:extLst>
              <a:ext uri="{FF2B5EF4-FFF2-40B4-BE49-F238E27FC236}">
                <a16:creationId xmlns:a16="http://schemas.microsoft.com/office/drawing/2014/main" id="{D91A578C-4035-F9C4-0B0B-0D12C82FF0BA}"/>
              </a:ext>
            </a:extLst>
          </p:cNvPr>
          <p:cNvGrpSpPr/>
          <p:nvPr/>
        </p:nvGrpSpPr>
        <p:grpSpPr>
          <a:xfrm>
            <a:off x="-462462" y="765750"/>
            <a:ext cx="1244918" cy="1234726"/>
            <a:chOff x="0" y="0"/>
            <a:chExt cx="1659890" cy="1646301"/>
          </a:xfrm>
        </p:grpSpPr>
        <p:sp>
          <p:nvSpPr>
            <p:cNvPr id="18" name="Freeform 9">
              <a:extLst>
                <a:ext uri="{FF2B5EF4-FFF2-40B4-BE49-F238E27FC236}">
                  <a16:creationId xmlns:a16="http://schemas.microsoft.com/office/drawing/2014/main" id="{A2E910D3-1AE6-2AFF-619C-31EB80829981}"/>
                </a:ext>
              </a:extLst>
            </p:cNvPr>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9" name="Group 10">
            <a:extLst>
              <a:ext uri="{FF2B5EF4-FFF2-40B4-BE49-F238E27FC236}">
                <a16:creationId xmlns:a16="http://schemas.microsoft.com/office/drawing/2014/main" id="{7130CAE3-A36E-191D-D659-5AF715C1DE79}"/>
              </a:ext>
            </a:extLst>
          </p:cNvPr>
          <p:cNvGrpSpPr/>
          <p:nvPr/>
        </p:nvGrpSpPr>
        <p:grpSpPr>
          <a:xfrm>
            <a:off x="-1424677" y="765780"/>
            <a:ext cx="1924431" cy="1910525"/>
            <a:chOff x="127" y="127"/>
            <a:chExt cx="2565908" cy="2547366"/>
          </a:xfrm>
        </p:grpSpPr>
        <p:sp>
          <p:nvSpPr>
            <p:cNvPr id="20" name="Freeform 11">
              <a:extLst>
                <a:ext uri="{FF2B5EF4-FFF2-40B4-BE49-F238E27FC236}">
                  <a16:creationId xmlns:a16="http://schemas.microsoft.com/office/drawing/2014/main" id="{C67BCD7A-9A43-E7B3-9067-2B25938231E6}"/>
                </a:ext>
              </a:extLst>
            </p:cNvPr>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21" name="Group 12">
            <a:extLst>
              <a:ext uri="{FF2B5EF4-FFF2-40B4-BE49-F238E27FC236}">
                <a16:creationId xmlns:a16="http://schemas.microsoft.com/office/drawing/2014/main" id="{8DFB233C-99E6-38AB-A34C-459456AF13BA}"/>
              </a:ext>
            </a:extLst>
          </p:cNvPr>
          <p:cNvGrpSpPr/>
          <p:nvPr/>
        </p:nvGrpSpPr>
        <p:grpSpPr>
          <a:xfrm>
            <a:off x="-1679587" y="0"/>
            <a:ext cx="2695956" cy="2676335"/>
            <a:chOff x="127" y="0"/>
            <a:chExt cx="3594608" cy="3568446"/>
          </a:xfrm>
        </p:grpSpPr>
        <p:sp>
          <p:nvSpPr>
            <p:cNvPr id="22" name="Freeform 13">
              <a:extLst>
                <a:ext uri="{FF2B5EF4-FFF2-40B4-BE49-F238E27FC236}">
                  <a16:creationId xmlns:a16="http://schemas.microsoft.com/office/drawing/2014/main" id="{E92FA004-3083-F085-5856-620CC197487C}"/>
                </a:ext>
              </a:extLst>
            </p:cNvPr>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23" name="Group 14">
            <a:extLst>
              <a:ext uri="{FF2B5EF4-FFF2-40B4-BE49-F238E27FC236}">
                <a16:creationId xmlns:a16="http://schemas.microsoft.com/office/drawing/2014/main" id="{057C86E5-5849-093B-E959-DF17C2359F7A}"/>
              </a:ext>
            </a:extLst>
          </p:cNvPr>
          <p:cNvGrpSpPr/>
          <p:nvPr/>
        </p:nvGrpSpPr>
        <p:grpSpPr>
          <a:xfrm>
            <a:off x="17774226" y="6056901"/>
            <a:ext cx="1609630" cy="1599533"/>
            <a:chOff x="0" y="0"/>
            <a:chExt cx="2146173" cy="2132711"/>
          </a:xfrm>
        </p:grpSpPr>
        <p:sp>
          <p:nvSpPr>
            <p:cNvPr id="24" name="Freeform 15">
              <a:extLst>
                <a:ext uri="{FF2B5EF4-FFF2-40B4-BE49-F238E27FC236}">
                  <a16:creationId xmlns:a16="http://schemas.microsoft.com/office/drawing/2014/main" id="{1FC7D29D-775F-0512-6D02-5BE506A6ED06}"/>
                </a:ext>
              </a:extLst>
            </p:cNvPr>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5" name="Group 16">
            <a:extLst>
              <a:ext uri="{FF2B5EF4-FFF2-40B4-BE49-F238E27FC236}">
                <a16:creationId xmlns:a16="http://schemas.microsoft.com/office/drawing/2014/main" id="{C0C95A72-443C-684A-6FCE-7AEF9CE85F5C}"/>
              </a:ext>
            </a:extLst>
          </p:cNvPr>
          <p:cNvGrpSpPr/>
          <p:nvPr/>
        </p:nvGrpSpPr>
        <p:grpSpPr>
          <a:xfrm>
            <a:off x="17309722" y="6129389"/>
            <a:ext cx="3487865" cy="3464243"/>
            <a:chOff x="127" y="127"/>
            <a:chExt cx="4650486" cy="4618990"/>
          </a:xfrm>
        </p:grpSpPr>
        <p:sp>
          <p:nvSpPr>
            <p:cNvPr id="26" name="Freeform 17">
              <a:extLst>
                <a:ext uri="{FF2B5EF4-FFF2-40B4-BE49-F238E27FC236}">
                  <a16:creationId xmlns:a16="http://schemas.microsoft.com/office/drawing/2014/main" id="{FED8B431-1A25-9890-E891-927A0F0F0F74}"/>
                </a:ext>
              </a:extLst>
            </p:cNvPr>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7" name="Group 18">
            <a:extLst>
              <a:ext uri="{FF2B5EF4-FFF2-40B4-BE49-F238E27FC236}">
                <a16:creationId xmlns:a16="http://schemas.microsoft.com/office/drawing/2014/main" id="{D4C11CD2-029F-151B-475A-2760AB115592}"/>
              </a:ext>
            </a:extLst>
          </p:cNvPr>
          <p:cNvGrpSpPr/>
          <p:nvPr/>
        </p:nvGrpSpPr>
        <p:grpSpPr>
          <a:xfrm>
            <a:off x="17774226" y="5315428"/>
            <a:ext cx="3119056" cy="3082481"/>
            <a:chOff x="127" y="0"/>
            <a:chExt cx="4158742" cy="4109974"/>
          </a:xfrm>
        </p:grpSpPr>
        <p:sp>
          <p:nvSpPr>
            <p:cNvPr id="28" name="Freeform 19">
              <a:extLst>
                <a:ext uri="{FF2B5EF4-FFF2-40B4-BE49-F238E27FC236}">
                  <a16:creationId xmlns:a16="http://schemas.microsoft.com/office/drawing/2014/main" id="{D9E70E7B-C186-6643-0376-3A9A4A441774}"/>
                </a:ext>
              </a:extLst>
            </p:cNvPr>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sp>
        <p:nvSpPr>
          <p:cNvPr id="29" name="Freeform 20">
            <a:extLst>
              <a:ext uri="{FF2B5EF4-FFF2-40B4-BE49-F238E27FC236}">
                <a16:creationId xmlns:a16="http://schemas.microsoft.com/office/drawing/2014/main" id="{BAF5F135-B0B1-4C21-4E83-C0AA300028C4}"/>
              </a:ext>
            </a:extLst>
          </p:cNvPr>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21">
            <a:extLst>
              <a:ext uri="{FF2B5EF4-FFF2-40B4-BE49-F238E27FC236}">
                <a16:creationId xmlns:a16="http://schemas.microsoft.com/office/drawing/2014/main" id="{CA4F2722-0E0D-A75C-54E8-AD5F0CF59392}"/>
              </a:ext>
            </a:extLst>
          </p:cNvPr>
          <p:cNvSpPr/>
          <p:nvPr/>
        </p:nvSpPr>
        <p:spPr>
          <a:xfrm>
            <a:off x="3131171" y="305230"/>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1" name="Freeform 22">
            <a:extLst>
              <a:ext uri="{FF2B5EF4-FFF2-40B4-BE49-F238E27FC236}">
                <a16:creationId xmlns:a16="http://schemas.microsoft.com/office/drawing/2014/main" id="{BB86E99A-CCFE-C4B9-8F11-BE463D371A21}"/>
              </a:ext>
            </a:extLst>
          </p:cNvPr>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32" name="TextBox 25">
            <a:extLst>
              <a:ext uri="{FF2B5EF4-FFF2-40B4-BE49-F238E27FC236}">
                <a16:creationId xmlns:a16="http://schemas.microsoft.com/office/drawing/2014/main" id="{0D49F72B-DD2B-8B14-5064-6C4EDBBF8EA3}"/>
              </a:ext>
            </a:extLst>
          </p:cNvPr>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35" name="TextBox 34">
            <a:extLst>
              <a:ext uri="{FF2B5EF4-FFF2-40B4-BE49-F238E27FC236}">
                <a16:creationId xmlns:a16="http://schemas.microsoft.com/office/drawing/2014/main" id="{5802E028-A037-F4FF-AC68-710793B9D777}"/>
              </a:ext>
            </a:extLst>
          </p:cNvPr>
          <p:cNvSpPr txBox="1"/>
          <p:nvPr/>
        </p:nvSpPr>
        <p:spPr>
          <a:xfrm>
            <a:off x="1901062" y="2924398"/>
            <a:ext cx="14485876" cy="4438203"/>
          </a:xfrm>
          <a:prstGeom prst="rect">
            <a:avLst/>
          </a:prstGeom>
          <a:noFill/>
        </p:spPr>
        <p:txBody>
          <a:bodyPr wrap="square" rtlCol="0">
            <a:spAutoFit/>
          </a:bodyPr>
          <a:lstStyle/>
          <a:p>
            <a:pPr marL="439738" lvl="1" indent="-439738" defTabSz="865188">
              <a:lnSpc>
                <a:spcPts val="4898"/>
              </a:lnSpc>
              <a:buFont typeface="Arial"/>
              <a:buChar char="•"/>
            </a:pPr>
            <a:r>
              <a:rPr lang="en-US" sz="3600" dirty="0">
                <a:solidFill>
                  <a:srgbClr val="123974"/>
                </a:solidFill>
                <a:latin typeface="Playfair Display"/>
              </a:rPr>
              <a:t>Let us start by having a discussion to understand your pain points</a:t>
            </a:r>
          </a:p>
          <a:p>
            <a:pPr marL="439738" lvl="1" indent="-439738" defTabSz="865188">
              <a:lnSpc>
                <a:spcPts val="4898"/>
              </a:lnSpc>
              <a:buFont typeface="Arial"/>
              <a:buChar char="•"/>
            </a:pPr>
            <a:endParaRPr lang="en-US" sz="3600" dirty="0">
              <a:solidFill>
                <a:srgbClr val="123974"/>
              </a:solidFill>
              <a:latin typeface="Playfair Display"/>
            </a:endParaRPr>
          </a:p>
          <a:p>
            <a:pPr marL="439738" lvl="1" indent="-439738" defTabSz="865188">
              <a:lnSpc>
                <a:spcPts val="4898"/>
              </a:lnSpc>
              <a:buFont typeface="Arial"/>
              <a:buChar char="•"/>
            </a:pPr>
            <a:r>
              <a:rPr lang="en-US" sz="3600" dirty="0">
                <a:solidFill>
                  <a:srgbClr val="123974"/>
                </a:solidFill>
                <a:latin typeface="Playfair Display"/>
              </a:rPr>
              <a:t>Determine how Generative AI can address the pain points</a:t>
            </a:r>
          </a:p>
          <a:p>
            <a:pPr marL="439738" lvl="1" indent="-439738" defTabSz="865188">
              <a:lnSpc>
                <a:spcPts val="4898"/>
              </a:lnSpc>
              <a:buFont typeface="Arial"/>
              <a:buChar char="•"/>
            </a:pPr>
            <a:endParaRPr lang="en-US" sz="3600" dirty="0">
              <a:solidFill>
                <a:srgbClr val="123974"/>
              </a:solidFill>
              <a:latin typeface="Playfair Display"/>
            </a:endParaRPr>
          </a:p>
          <a:p>
            <a:pPr marL="439738" lvl="1" indent="-439738" defTabSz="865188">
              <a:lnSpc>
                <a:spcPts val="4898"/>
              </a:lnSpc>
              <a:buFont typeface="Arial"/>
              <a:buChar char="•"/>
            </a:pPr>
            <a:r>
              <a:rPr lang="en-US" sz="3600" dirty="0">
                <a:solidFill>
                  <a:srgbClr val="123974"/>
                </a:solidFill>
                <a:latin typeface="Playfair Display"/>
              </a:rPr>
              <a:t>Collaboratively Develop a Proof of Concept </a:t>
            </a:r>
          </a:p>
          <a:p>
            <a:pPr marL="439738" lvl="1" indent="-439738" defTabSz="865188">
              <a:lnSpc>
                <a:spcPts val="4898"/>
              </a:lnSpc>
              <a:buFont typeface="Arial"/>
              <a:buChar char="•"/>
            </a:pPr>
            <a:endParaRPr lang="en-US" sz="3600" dirty="0">
              <a:solidFill>
                <a:srgbClr val="123974"/>
              </a:solidFill>
              <a:latin typeface="Playfair Display"/>
            </a:endParaRPr>
          </a:p>
          <a:p>
            <a:pPr marL="439738" lvl="1" indent="-439738" defTabSz="865188">
              <a:lnSpc>
                <a:spcPts val="4898"/>
              </a:lnSpc>
              <a:buFont typeface="Arial"/>
              <a:buChar char="•"/>
            </a:pPr>
            <a:r>
              <a:rPr lang="en-US" sz="3600" dirty="0">
                <a:solidFill>
                  <a:srgbClr val="123974"/>
                </a:solidFill>
                <a:latin typeface="Playfair Display"/>
              </a:rPr>
              <a:t>Implement Final Solution working Closely with you</a:t>
            </a:r>
          </a:p>
        </p:txBody>
      </p:sp>
    </p:spTree>
    <p:extLst>
      <p:ext uri="{BB962C8B-B14F-4D97-AF65-F5344CB8AC3E}">
        <p14:creationId xmlns:p14="http://schemas.microsoft.com/office/powerpoint/2010/main" val="2255108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6595426" y="363774"/>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0077BF"/>
            </a:solidFill>
          </p:spPr>
          <p:txBody>
            <a:bodyPr/>
            <a:lstStyle/>
            <a:p>
              <a:endParaRPr lang="en-US"/>
            </a:p>
          </p:txBody>
        </p:sp>
      </p:grpSp>
      <p:grpSp>
        <p:nvGrpSpPr>
          <p:cNvPr id="4" name="Group 4"/>
          <p:cNvGrpSpPr/>
          <p:nvPr/>
        </p:nvGrpSpPr>
        <p:grpSpPr>
          <a:xfrm rot="-10800000">
            <a:off x="17330276" y="1560274"/>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rot="-10800000">
            <a:off x="14377750" y="-714774"/>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rot="-10800000">
            <a:off x="15902950" y="8609324"/>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rot="-10800000">
            <a:off x="16256350" y="7863124"/>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rot="-10800000">
            <a:off x="15591900" y="7863124"/>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rot="-10800000">
            <a:off x="451956" y="8011976"/>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rot="-10800000">
            <a:off x="-700300" y="7356022"/>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rot="-10800000">
            <a:off x="135600" y="7064588"/>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rot="-10800000">
            <a:off x="485250" y="628056"/>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rot="-10800000">
            <a:off x="-1085750" y="-1548926"/>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7A7D81"/>
            </a:solidFill>
          </p:spPr>
          <p:txBody>
            <a:bodyPr/>
            <a:lstStyle/>
            <a:p>
              <a:endParaRPr lang="en-US"/>
            </a:p>
          </p:txBody>
        </p:sp>
      </p:grpSp>
      <p:grpSp>
        <p:nvGrpSpPr>
          <p:cNvPr id="24" name="Group 24"/>
          <p:cNvGrpSpPr/>
          <p:nvPr/>
        </p:nvGrpSpPr>
        <p:grpSpPr>
          <a:xfrm rot="-10800000">
            <a:off x="-269434" y="596176"/>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rot="-10800000">
            <a:off x="485250" y="2224982"/>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2831108" y="33071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14663766" y="9760193"/>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5585325" y="883051"/>
            <a:ext cx="7117350" cy="2124075"/>
          </a:xfrm>
          <a:prstGeom prst="rect">
            <a:avLst/>
          </a:prstGeom>
        </p:spPr>
        <p:txBody>
          <a:bodyPr lIns="0" tIns="0" rIns="0" bIns="0" rtlCol="0" anchor="t">
            <a:spAutoFit/>
          </a:bodyPr>
          <a:lstStyle/>
          <a:p>
            <a:pPr algn="ctr">
              <a:lnSpc>
                <a:spcPts val="16800"/>
              </a:lnSpc>
            </a:pPr>
            <a:r>
              <a:rPr lang="en-US" sz="14000">
                <a:solidFill>
                  <a:srgbClr val="123974"/>
                </a:solidFill>
                <a:latin typeface="Playfair Display Bold"/>
              </a:rPr>
              <a:t>Thanks!</a:t>
            </a:r>
          </a:p>
        </p:txBody>
      </p:sp>
      <p:sp>
        <p:nvSpPr>
          <p:cNvPr id="31" name="Freeform 31"/>
          <p:cNvSpPr/>
          <p:nvPr/>
        </p:nvSpPr>
        <p:spPr>
          <a:xfrm>
            <a:off x="8347708" y="341372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p:cNvSpPr/>
          <p:nvPr/>
        </p:nvSpPr>
        <p:spPr>
          <a:xfrm>
            <a:off x="2067709" y="3173186"/>
            <a:ext cx="6348276" cy="5078621"/>
          </a:xfrm>
          <a:custGeom>
            <a:avLst/>
            <a:gdLst/>
            <a:ahLst/>
            <a:cxnLst/>
            <a:rect l="l" t="t" r="r" b="b"/>
            <a:pathLst>
              <a:path w="6348276" h="5078621">
                <a:moveTo>
                  <a:pt x="0" y="0"/>
                </a:moveTo>
                <a:lnTo>
                  <a:pt x="6348276" y="0"/>
                </a:lnTo>
                <a:lnTo>
                  <a:pt x="6348276" y="5078621"/>
                </a:lnTo>
                <a:lnTo>
                  <a:pt x="0" y="5078621"/>
                </a:lnTo>
                <a:lnTo>
                  <a:pt x="0" y="0"/>
                </a:lnTo>
                <a:close/>
              </a:path>
            </a:pathLst>
          </a:custGeom>
          <a:blipFill>
            <a:blip r:embed="rId7"/>
            <a:stretch>
              <a:fillRect/>
            </a:stretch>
          </a:blipFill>
        </p:spPr>
        <p:txBody>
          <a:bodyPr/>
          <a:lstStyle/>
          <a:p>
            <a:endParaRPr lang="en-US"/>
          </a:p>
        </p:txBody>
      </p:sp>
      <p:sp>
        <p:nvSpPr>
          <p:cNvPr id="33" name="TextBox 33"/>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34" name="TextBox 33">
            <a:extLst>
              <a:ext uri="{FF2B5EF4-FFF2-40B4-BE49-F238E27FC236}">
                <a16:creationId xmlns:a16="http://schemas.microsoft.com/office/drawing/2014/main" id="{F3C9C951-9208-7C2C-E8B6-EE181AB633FE}"/>
              </a:ext>
            </a:extLst>
          </p:cNvPr>
          <p:cNvSpPr txBox="1"/>
          <p:nvPr/>
        </p:nvSpPr>
        <p:spPr>
          <a:xfrm>
            <a:off x="8614224" y="4516976"/>
            <a:ext cx="6576146" cy="2391039"/>
          </a:xfrm>
          <a:prstGeom prst="rect">
            <a:avLst/>
          </a:prstGeom>
          <a:solidFill>
            <a:srgbClr val="FFFFDD"/>
          </a:solidFill>
          <a:ln>
            <a:solidFill>
              <a:schemeClr val="tx2"/>
            </a:solidFill>
          </a:ln>
        </p:spPr>
        <p:txBody>
          <a:bodyPr wrap="square" rtlCol="0">
            <a:spAutoFit/>
          </a:bodyPr>
          <a:lstStyle/>
          <a:p>
            <a:r>
              <a:rPr lang="en-US" sz="3600" b="1" dirty="0">
                <a:solidFill>
                  <a:srgbClr val="123974"/>
                </a:solidFill>
                <a:latin typeface="Playfair Display"/>
              </a:rPr>
              <a:t>Contact:</a:t>
            </a:r>
          </a:p>
          <a:p>
            <a:endParaRPr lang="en-US" sz="800" dirty="0">
              <a:solidFill>
                <a:srgbClr val="123974"/>
              </a:solidFill>
              <a:latin typeface="Playfair Display"/>
            </a:endParaRPr>
          </a:p>
          <a:p>
            <a:pPr>
              <a:lnSpc>
                <a:spcPct val="130000"/>
              </a:lnSpc>
            </a:pPr>
            <a:r>
              <a:rPr lang="en-US" sz="2800" dirty="0">
                <a:solidFill>
                  <a:srgbClr val="123974"/>
                </a:solidFill>
                <a:latin typeface="Playfair Display"/>
              </a:rPr>
              <a:t>Sampurna Dhar</a:t>
            </a:r>
          </a:p>
          <a:p>
            <a:pPr>
              <a:lnSpc>
                <a:spcPct val="130000"/>
              </a:lnSpc>
            </a:pPr>
            <a:r>
              <a:rPr lang="en-US" sz="2800" dirty="0">
                <a:solidFill>
                  <a:srgbClr val="123974"/>
                </a:solidFill>
                <a:latin typeface="Playfair Display"/>
                <a:hlinkClick r:id="rId8">
                  <a:extLst>
                    <a:ext uri="{A12FA001-AC4F-418D-AE19-62706E023703}">
                      <ahyp:hlinkClr xmlns:ahyp="http://schemas.microsoft.com/office/drawing/2018/hyperlinkcolor" val="tx"/>
                    </a:ext>
                  </a:extLst>
                </a:hlinkClick>
              </a:rPr>
              <a:t>sampurna.dhar@datacoresystems.com</a:t>
            </a:r>
            <a:endParaRPr lang="en-US" sz="2800" dirty="0">
              <a:solidFill>
                <a:srgbClr val="123974"/>
              </a:solidFill>
              <a:latin typeface="Playfair Display"/>
            </a:endParaRPr>
          </a:p>
          <a:p>
            <a:pPr>
              <a:lnSpc>
                <a:spcPct val="130000"/>
              </a:lnSpc>
            </a:pPr>
            <a:r>
              <a:rPr lang="en-US" sz="2800" dirty="0">
                <a:solidFill>
                  <a:srgbClr val="123974"/>
                </a:solidFill>
                <a:latin typeface="Playfair Display"/>
              </a:rPr>
              <a:t>C: 416-427-8632</a:t>
            </a:r>
          </a:p>
        </p:txBody>
      </p:sp>
    </p:spTree>
    <p:extLst>
      <p:ext uri="{BB962C8B-B14F-4D97-AF65-F5344CB8AC3E}">
        <p14:creationId xmlns:p14="http://schemas.microsoft.com/office/powerpoint/2010/main" val="90816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6595426" y="363774"/>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0077BF"/>
            </a:solidFill>
          </p:spPr>
          <p:txBody>
            <a:bodyPr/>
            <a:lstStyle/>
            <a:p>
              <a:endParaRPr lang="en-US"/>
            </a:p>
          </p:txBody>
        </p:sp>
      </p:grpSp>
      <p:grpSp>
        <p:nvGrpSpPr>
          <p:cNvPr id="4" name="Group 4"/>
          <p:cNvGrpSpPr/>
          <p:nvPr/>
        </p:nvGrpSpPr>
        <p:grpSpPr>
          <a:xfrm rot="-10800000">
            <a:off x="17330276" y="1560274"/>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rot="-10800000">
            <a:off x="14377750" y="-714774"/>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rot="-10800000">
            <a:off x="15902950" y="8609324"/>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rot="-10800000">
            <a:off x="16256350" y="7863124"/>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rot="-10800000">
            <a:off x="15591900" y="7863124"/>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rot="-10800000">
            <a:off x="451956" y="8011976"/>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rot="-10800000">
            <a:off x="-700300" y="7356022"/>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rot="-10800000">
            <a:off x="135600" y="7064588"/>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rot="-10800000">
            <a:off x="485250" y="628056"/>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rot="-10800000">
            <a:off x="-1085750" y="-1548926"/>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7A7D81"/>
            </a:solidFill>
          </p:spPr>
          <p:txBody>
            <a:bodyPr/>
            <a:lstStyle/>
            <a:p>
              <a:endParaRPr lang="en-US"/>
            </a:p>
          </p:txBody>
        </p:sp>
      </p:grpSp>
      <p:grpSp>
        <p:nvGrpSpPr>
          <p:cNvPr id="24" name="Group 24"/>
          <p:cNvGrpSpPr/>
          <p:nvPr/>
        </p:nvGrpSpPr>
        <p:grpSpPr>
          <a:xfrm rot="-10800000">
            <a:off x="-269434" y="596176"/>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rot="-10800000">
            <a:off x="485250" y="2224982"/>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2831108" y="33071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14663766" y="9760193"/>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4153200" y="3618530"/>
            <a:ext cx="10222232" cy="1833131"/>
          </a:xfrm>
          <a:prstGeom prst="rect">
            <a:avLst/>
          </a:prstGeom>
        </p:spPr>
        <p:txBody>
          <a:bodyPr wrap="square" lIns="0" tIns="0" rIns="0" bIns="0" rtlCol="0" anchor="t">
            <a:spAutoFit/>
          </a:bodyPr>
          <a:lstStyle/>
          <a:p>
            <a:pPr algn="ctr">
              <a:lnSpc>
                <a:spcPts val="16800"/>
              </a:lnSpc>
            </a:pPr>
            <a:r>
              <a:rPr lang="en-US" sz="7500" dirty="0">
                <a:solidFill>
                  <a:srgbClr val="123974"/>
                </a:solidFill>
                <a:latin typeface="Playfair Display Bold"/>
              </a:rPr>
              <a:t>Questions?</a:t>
            </a:r>
          </a:p>
        </p:txBody>
      </p:sp>
      <p:sp>
        <p:nvSpPr>
          <p:cNvPr id="31" name="Freeform 31"/>
          <p:cNvSpPr/>
          <p:nvPr/>
        </p:nvSpPr>
        <p:spPr>
          <a:xfrm>
            <a:off x="1218049" y="5348029"/>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TextBox 33"/>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34" name="Freeform 22">
            <a:extLst>
              <a:ext uri="{FF2B5EF4-FFF2-40B4-BE49-F238E27FC236}">
                <a16:creationId xmlns:a16="http://schemas.microsoft.com/office/drawing/2014/main" id="{2996AADF-CF62-E3B4-9EEC-FD4C096B113B}"/>
              </a:ext>
            </a:extLst>
          </p:cNvPr>
          <p:cNvSpPr/>
          <p:nvPr/>
        </p:nvSpPr>
        <p:spPr>
          <a:xfrm>
            <a:off x="7791977" y="1560228"/>
            <a:ext cx="2704045" cy="2299639"/>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586525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655550" y="7795050"/>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1104900" y="689030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08600" y="6980568"/>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0077BF"/>
            </a:solidFill>
          </p:spPr>
          <p:txBody>
            <a:bodyPr/>
            <a:lstStyle/>
            <a:p>
              <a:endParaRPr lang="en-US"/>
            </a:p>
          </p:txBody>
        </p:sp>
      </p:grpSp>
      <p:grpSp>
        <p:nvGrpSpPr>
          <p:cNvPr id="8" name="Group 8"/>
          <p:cNvGrpSpPr/>
          <p:nvPr/>
        </p:nvGrpSpPr>
        <p:grpSpPr>
          <a:xfrm>
            <a:off x="600075" y="2489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a:off x="-362926" y="24895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308600" y="-202300"/>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5820195" y="663351"/>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a:off x="16140619" y="556555"/>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a:off x="13941445" y="-657375"/>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a:off x="16138218" y="9102848"/>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a:off x="15677078" y="9336338"/>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4" name="Group 24"/>
          <p:cNvGrpSpPr/>
          <p:nvPr/>
        </p:nvGrpSpPr>
        <p:grpSpPr>
          <a:xfrm>
            <a:off x="15568002" y="7795050"/>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a:off x="16003478" y="7503228"/>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93032" y="5171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900632" y="59497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6045279" y="3352956"/>
            <a:ext cx="9416573" cy="3385542"/>
          </a:xfrm>
          <a:prstGeom prst="rect">
            <a:avLst/>
          </a:prstGeom>
        </p:spPr>
        <p:txBody>
          <a:bodyPr wrap="square" lIns="0" tIns="0" rIns="0" bIns="0" rtlCol="0" anchor="t">
            <a:spAutoFit/>
          </a:bodyPr>
          <a:lstStyle/>
          <a:p>
            <a:pPr algn="l">
              <a:lnSpc>
                <a:spcPts val="13200"/>
              </a:lnSpc>
            </a:pPr>
            <a:r>
              <a:rPr lang="en-US" sz="11000">
                <a:solidFill>
                  <a:srgbClr val="0077BF"/>
                </a:solidFill>
                <a:latin typeface="Playfair Display Bold"/>
              </a:rPr>
              <a:t>Introducing Generative AI</a:t>
            </a:r>
          </a:p>
        </p:txBody>
      </p:sp>
      <p:sp>
        <p:nvSpPr>
          <p:cNvPr id="31" name="TextBox 31"/>
          <p:cNvSpPr txBox="1"/>
          <p:nvPr/>
        </p:nvSpPr>
        <p:spPr>
          <a:xfrm>
            <a:off x="3175026" y="3454656"/>
            <a:ext cx="1950750" cy="1692771"/>
          </a:xfrm>
          <a:prstGeom prst="rect">
            <a:avLst/>
          </a:prstGeom>
        </p:spPr>
        <p:txBody>
          <a:bodyPr lIns="0" tIns="0" rIns="0" bIns="0" rtlCol="0" anchor="t">
            <a:spAutoFit/>
          </a:bodyPr>
          <a:lstStyle/>
          <a:p>
            <a:pPr algn="ctr">
              <a:lnSpc>
                <a:spcPts val="13200"/>
              </a:lnSpc>
            </a:pPr>
            <a:r>
              <a:rPr lang="en-US" sz="11000">
                <a:solidFill>
                  <a:srgbClr val="0077BF"/>
                </a:solidFill>
                <a:latin typeface="Playfair Display Bold"/>
              </a:rPr>
              <a:t>01</a:t>
            </a:r>
          </a:p>
        </p:txBody>
      </p:sp>
      <p:sp>
        <p:nvSpPr>
          <p:cNvPr id="32" name="Freeform 32"/>
          <p:cNvSpPr/>
          <p:nvPr/>
        </p:nvSpPr>
        <p:spPr>
          <a:xfrm>
            <a:off x="8347714" y="22086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347714" y="79155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942310" y="-101364"/>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9"/>
            <a:stretch>
              <a:fillRect/>
            </a:stretch>
          </a:blipFill>
        </p:spPr>
        <p:txBody>
          <a:bodyPr/>
          <a:lstStyle/>
          <a:p>
            <a:endParaRPr lang="en-US"/>
          </a:p>
        </p:txBody>
      </p:sp>
      <p:sp>
        <p:nvSpPr>
          <p:cNvPr id="35" name="TextBox 3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1980910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16834350" y="1261350"/>
            <a:ext cx="1244950" cy="1234800"/>
            <a:chOff x="0" y="0"/>
            <a:chExt cx="1659933" cy="1646400"/>
          </a:xfrm>
        </p:grpSpPr>
        <p:sp>
          <p:nvSpPr>
            <p:cNvPr id="3" name="Freeform 3"/>
            <p:cNvSpPr/>
            <p:nvPr/>
          </p:nvSpPr>
          <p:spPr>
            <a:xfrm>
              <a:off x="127" y="0"/>
              <a:ext cx="1659763" cy="1646301"/>
            </a:xfrm>
            <a:custGeom>
              <a:avLst/>
              <a:gdLst/>
              <a:ahLst/>
              <a:cxnLst/>
              <a:rect l="l" t="t" r="r" b="b"/>
              <a:pathLst>
                <a:path w="1659763" h="1646301">
                  <a:moveTo>
                    <a:pt x="1592707" y="0"/>
                  </a:moveTo>
                  <a:cubicBezTo>
                    <a:pt x="1576832" y="0"/>
                    <a:pt x="1560830" y="5715"/>
                    <a:pt x="1548638" y="17018"/>
                  </a:cubicBezTo>
                  <a:lnTo>
                    <a:pt x="24384" y="1543050"/>
                  </a:lnTo>
                  <a:cubicBezTo>
                    <a:pt x="0" y="1567561"/>
                    <a:pt x="0" y="1605026"/>
                    <a:pt x="24384" y="1629410"/>
                  </a:cubicBezTo>
                  <a:cubicBezTo>
                    <a:pt x="35687" y="1640713"/>
                    <a:pt x="51308" y="1646301"/>
                    <a:pt x="66929" y="1646301"/>
                  </a:cubicBezTo>
                  <a:cubicBezTo>
                    <a:pt x="82550" y="1646301"/>
                    <a:pt x="98171" y="1640586"/>
                    <a:pt x="109347" y="1629410"/>
                  </a:cubicBezTo>
                  <a:lnTo>
                    <a:pt x="1635379" y="103378"/>
                  </a:lnTo>
                  <a:cubicBezTo>
                    <a:pt x="1659763" y="80772"/>
                    <a:pt x="1659763" y="41402"/>
                    <a:pt x="1635379" y="17018"/>
                  </a:cubicBezTo>
                  <a:cubicBezTo>
                    <a:pt x="1624076" y="5715"/>
                    <a:pt x="1608455" y="0"/>
                    <a:pt x="1592707" y="0"/>
                  </a:cubicBezTo>
                  <a:close/>
                </a:path>
              </a:pathLst>
            </a:custGeom>
            <a:solidFill>
              <a:srgbClr val="7A7D81"/>
            </a:solidFill>
          </p:spPr>
          <p:txBody>
            <a:bodyPr/>
            <a:lstStyle/>
            <a:p>
              <a:endParaRPr lang="en-US"/>
            </a:p>
          </p:txBody>
        </p:sp>
      </p:grpSp>
      <p:grpSp>
        <p:nvGrpSpPr>
          <p:cNvPr id="4" name="Group 4"/>
          <p:cNvGrpSpPr/>
          <p:nvPr/>
        </p:nvGrpSpPr>
        <p:grpSpPr>
          <a:xfrm>
            <a:off x="17187750" y="1331700"/>
            <a:ext cx="1924550" cy="1910650"/>
            <a:chOff x="0" y="0"/>
            <a:chExt cx="2566067" cy="2547533"/>
          </a:xfrm>
        </p:grpSpPr>
        <p:sp>
          <p:nvSpPr>
            <p:cNvPr id="5" name="Freeform 5"/>
            <p:cNvSpPr/>
            <p:nvPr/>
          </p:nvSpPr>
          <p:spPr>
            <a:xfrm>
              <a:off x="0" y="127"/>
              <a:ext cx="2566035" cy="2547366"/>
            </a:xfrm>
            <a:custGeom>
              <a:avLst/>
              <a:gdLst/>
              <a:ahLst/>
              <a:cxnLst/>
              <a:rect l="l" t="t" r="r" b="b"/>
              <a:pathLst>
                <a:path w="2566035" h="2547366">
                  <a:moveTo>
                    <a:pt x="2462530" y="0"/>
                  </a:moveTo>
                  <a:cubicBezTo>
                    <a:pt x="2438146" y="0"/>
                    <a:pt x="2413254" y="9525"/>
                    <a:pt x="2394712" y="28448"/>
                  </a:cubicBezTo>
                  <a:lnTo>
                    <a:pt x="35687" y="2387346"/>
                  </a:lnTo>
                  <a:cubicBezTo>
                    <a:pt x="0" y="2423033"/>
                    <a:pt x="0" y="2483231"/>
                    <a:pt x="35687" y="2518918"/>
                  </a:cubicBezTo>
                  <a:cubicBezTo>
                    <a:pt x="54737" y="2537841"/>
                    <a:pt x="79121" y="2547366"/>
                    <a:pt x="103505" y="2547366"/>
                  </a:cubicBezTo>
                  <a:cubicBezTo>
                    <a:pt x="127889" y="2547366"/>
                    <a:pt x="150622" y="2537841"/>
                    <a:pt x="169545" y="2518918"/>
                  </a:cubicBezTo>
                  <a:lnTo>
                    <a:pt x="2528443" y="160401"/>
                  </a:lnTo>
                  <a:cubicBezTo>
                    <a:pt x="2566035" y="124206"/>
                    <a:pt x="2566035" y="64135"/>
                    <a:pt x="2528443" y="28448"/>
                  </a:cubicBezTo>
                  <a:cubicBezTo>
                    <a:pt x="2509393" y="9398"/>
                    <a:pt x="2486787" y="0"/>
                    <a:pt x="2462403" y="0"/>
                  </a:cubicBezTo>
                  <a:close/>
                </a:path>
              </a:pathLst>
            </a:custGeom>
            <a:solidFill>
              <a:srgbClr val="7A7D81"/>
            </a:solidFill>
          </p:spPr>
          <p:txBody>
            <a:bodyPr/>
            <a:lstStyle/>
            <a:p>
              <a:endParaRPr lang="en-US"/>
            </a:p>
          </p:txBody>
        </p:sp>
      </p:grpSp>
      <p:grpSp>
        <p:nvGrpSpPr>
          <p:cNvPr id="6" name="Group 6"/>
          <p:cNvGrpSpPr/>
          <p:nvPr/>
        </p:nvGrpSpPr>
        <p:grpSpPr>
          <a:xfrm>
            <a:off x="16630598" y="540550"/>
            <a:ext cx="2696100" cy="2676400"/>
            <a:chOff x="0" y="0"/>
            <a:chExt cx="3594800" cy="3568533"/>
          </a:xfrm>
        </p:grpSpPr>
        <p:sp>
          <p:nvSpPr>
            <p:cNvPr id="7" name="Freeform 7"/>
            <p:cNvSpPr/>
            <p:nvPr/>
          </p:nvSpPr>
          <p:spPr>
            <a:xfrm>
              <a:off x="127" y="0"/>
              <a:ext cx="3594608" cy="3568446"/>
            </a:xfrm>
            <a:custGeom>
              <a:avLst/>
              <a:gdLst/>
              <a:ahLst/>
              <a:cxnLst/>
              <a:rect l="l" t="t" r="r" b="b"/>
              <a:pathLst>
                <a:path w="3594608" h="3568446">
                  <a:moveTo>
                    <a:pt x="3449447" y="0"/>
                  </a:moveTo>
                  <a:cubicBezTo>
                    <a:pt x="3415538" y="0"/>
                    <a:pt x="3381629" y="13081"/>
                    <a:pt x="3357118" y="37973"/>
                  </a:cubicBezTo>
                  <a:lnTo>
                    <a:pt x="50546" y="3344164"/>
                  </a:lnTo>
                  <a:cubicBezTo>
                    <a:pt x="0" y="3395218"/>
                    <a:pt x="0" y="3478022"/>
                    <a:pt x="50546" y="3530854"/>
                  </a:cubicBezTo>
                  <a:cubicBezTo>
                    <a:pt x="77216" y="3555238"/>
                    <a:pt x="111125" y="3568446"/>
                    <a:pt x="145034" y="3568446"/>
                  </a:cubicBezTo>
                  <a:cubicBezTo>
                    <a:pt x="178943" y="3568446"/>
                    <a:pt x="212852" y="3555365"/>
                    <a:pt x="237363" y="3530854"/>
                  </a:cubicBezTo>
                  <a:lnTo>
                    <a:pt x="3543554" y="224282"/>
                  </a:lnTo>
                  <a:cubicBezTo>
                    <a:pt x="3594608" y="173736"/>
                    <a:pt x="3594608" y="90424"/>
                    <a:pt x="3543554" y="37973"/>
                  </a:cubicBezTo>
                  <a:cubicBezTo>
                    <a:pt x="3517265" y="13081"/>
                    <a:pt x="3483356" y="0"/>
                    <a:pt x="3449447" y="0"/>
                  </a:cubicBezTo>
                  <a:close/>
                </a:path>
              </a:pathLst>
            </a:custGeom>
            <a:solidFill>
              <a:srgbClr val="0077BF"/>
            </a:solidFill>
          </p:spPr>
          <p:txBody>
            <a:bodyPr/>
            <a:lstStyle/>
            <a:p>
              <a:endParaRPr lang="en-US"/>
            </a:p>
          </p:txBody>
        </p:sp>
      </p:grpSp>
      <p:grpSp>
        <p:nvGrpSpPr>
          <p:cNvPr id="8" name="Group 8"/>
          <p:cNvGrpSpPr/>
          <p:nvPr/>
        </p:nvGrpSpPr>
        <p:grpSpPr>
          <a:xfrm>
            <a:off x="1277796" y="-379218"/>
            <a:ext cx="1417610" cy="1407918"/>
            <a:chOff x="0" y="0"/>
            <a:chExt cx="1890147" cy="1877224"/>
          </a:xfrm>
        </p:grpSpPr>
        <p:sp>
          <p:nvSpPr>
            <p:cNvPr id="9" name="Freeform 9"/>
            <p:cNvSpPr/>
            <p:nvPr/>
          </p:nvSpPr>
          <p:spPr>
            <a:xfrm>
              <a:off x="127" y="0"/>
              <a:ext cx="1890014" cy="1877187"/>
            </a:xfrm>
            <a:custGeom>
              <a:avLst/>
              <a:gdLst/>
              <a:ahLst/>
              <a:cxnLst/>
              <a:rect l="l" t="t" r="r" b="b"/>
              <a:pathLst>
                <a:path w="1890014" h="1877187">
                  <a:moveTo>
                    <a:pt x="1814957" y="0"/>
                  </a:moveTo>
                  <a:cubicBezTo>
                    <a:pt x="1797304" y="0"/>
                    <a:pt x="1779651" y="6477"/>
                    <a:pt x="1765808" y="19431"/>
                  </a:cubicBezTo>
                  <a:lnTo>
                    <a:pt x="25781" y="1759331"/>
                  </a:lnTo>
                  <a:cubicBezTo>
                    <a:pt x="0" y="1787271"/>
                    <a:pt x="0" y="1830070"/>
                    <a:pt x="25781" y="1857883"/>
                  </a:cubicBezTo>
                  <a:cubicBezTo>
                    <a:pt x="39751" y="1870710"/>
                    <a:pt x="57277" y="1877187"/>
                    <a:pt x="75057" y="1877187"/>
                  </a:cubicBezTo>
                  <a:cubicBezTo>
                    <a:pt x="92837" y="1877187"/>
                    <a:pt x="110363" y="1870710"/>
                    <a:pt x="124206" y="1857883"/>
                  </a:cubicBezTo>
                  <a:lnTo>
                    <a:pt x="1864233" y="117856"/>
                  </a:lnTo>
                  <a:cubicBezTo>
                    <a:pt x="1890014" y="92075"/>
                    <a:pt x="1890014" y="47244"/>
                    <a:pt x="1864233" y="19431"/>
                  </a:cubicBezTo>
                  <a:cubicBezTo>
                    <a:pt x="1850263" y="6477"/>
                    <a:pt x="1832610" y="0"/>
                    <a:pt x="1814957" y="0"/>
                  </a:cubicBezTo>
                  <a:close/>
                </a:path>
              </a:pathLst>
            </a:custGeom>
            <a:solidFill>
              <a:srgbClr val="0077BF"/>
            </a:solidFill>
          </p:spPr>
          <p:txBody>
            <a:bodyPr/>
            <a:lstStyle/>
            <a:p>
              <a:endParaRPr lang="en-US"/>
            </a:p>
          </p:txBody>
        </p:sp>
      </p:grpSp>
      <p:grpSp>
        <p:nvGrpSpPr>
          <p:cNvPr id="10" name="Group 10"/>
          <p:cNvGrpSpPr/>
          <p:nvPr/>
        </p:nvGrpSpPr>
        <p:grpSpPr>
          <a:xfrm>
            <a:off x="180610" y="-504962"/>
            <a:ext cx="2194372" cy="2178524"/>
            <a:chOff x="0" y="0"/>
            <a:chExt cx="2925829" cy="2904699"/>
          </a:xfrm>
        </p:grpSpPr>
        <p:sp>
          <p:nvSpPr>
            <p:cNvPr id="11" name="Freeform 11"/>
            <p:cNvSpPr/>
            <p:nvPr/>
          </p:nvSpPr>
          <p:spPr>
            <a:xfrm>
              <a:off x="0" y="0"/>
              <a:ext cx="2925826" cy="2904744"/>
            </a:xfrm>
            <a:custGeom>
              <a:avLst/>
              <a:gdLst/>
              <a:ahLst/>
              <a:cxnLst/>
              <a:rect l="l" t="t" r="r" b="b"/>
              <a:pathLst>
                <a:path w="2925826" h="2904744">
                  <a:moveTo>
                    <a:pt x="2807716" y="0"/>
                  </a:moveTo>
                  <a:cubicBezTo>
                    <a:pt x="2779903" y="0"/>
                    <a:pt x="2752090" y="10922"/>
                    <a:pt x="2732405" y="30480"/>
                  </a:cubicBezTo>
                  <a:lnTo>
                    <a:pt x="43307" y="2722245"/>
                  </a:lnTo>
                  <a:cubicBezTo>
                    <a:pt x="0" y="2762885"/>
                    <a:pt x="0" y="2831465"/>
                    <a:pt x="43307" y="2872232"/>
                  </a:cubicBezTo>
                  <a:cubicBezTo>
                    <a:pt x="62357" y="2893949"/>
                    <a:pt x="90170" y="2904744"/>
                    <a:pt x="118618" y="2904744"/>
                  </a:cubicBezTo>
                  <a:cubicBezTo>
                    <a:pt x="146558" y="2904744"/>
                    <a:pt x="174371" y="2893822"/>
                    <a:pt x="193421" y="2872232"/>
                  </a:cubicBezTo>
                  <a:lnTo>
                    <a:pt x="2883027" y="183007"/>
                  </a:lnTo>
                  <a:cubicBezTo>
                    <a:pt x="2925826" y="141859"/>
                    <a:pt x="2925826" y="73152"/>
                    <a:pt x="2883027" y="30480"/>
                  </a:cubicBezTo>
                  <a:cubicBezTo>
                    <a:pt x="2863977" y="10922"/>
                    <a:pt x="2835656" y="0"/>
                    <a:pt x="2807716" y="0"/>
                  </a:cubicBezTo>
                  <a:close/>
                </a:path>
              </a:pathLst>
            </a:custGeom>
            <a:solidFill>
              <a:srgbClr val="0077BF"/>
            </a:solidFill>
          </p:spPr>
          <p:txBody>
            <a:bodyPr/>
            <a:lstStyle/>
            <a:p>
              <a:endParaRPr lang="en-US"/>
            </a:p>
          </p:txBody>
        </p:sp>
      </p:grpSp>
      <p:grpSp>
        <p:nvGrpSpPr>
          <p:cNvPr id="12" name="Group 12"/>
          <p:cNvGrpSpPr/>
          <p:nvPr/>
        </p:nvGrpSpPr>
        <p:grpSpPr>
          <a:xfrm>
            <a:off x="816656" y="-1536909"/>
            <a:ext cx="3757500" cy="3723300"/>
            <a:chOff x="0" y="0"/>
            <a:chExt cx="5010000" cy="4964400"/>
          </a:xfrm>
        </p:grpSpPr>
        <p:sp>
          <p:nvSpPr>
            <p:cNvPr id="13" name="Freeform 13"/>
            <p:cNvSpPr/>
            <p:nvPr/>
          </p:nvSpPr>
          <p:spPr>
            <a:xfrm>
              <a:off x="0" y="0"/>
              <a:ext cx="5009896" cy="4964430"/>
            </a:xfrm>
            <a:custGeom>
              <a:avLst/>
              <a:gdLst/>
              <a:ahLst/>
              <a:cxnLst/>
              <a:rect l="l" t="t" r="r" b="b"/>
              <a:pathLst>
                <a:path w="5009896" h="4964430">
                  <a:moveTo>
                    <a:pt x="4745990" y="127"/>
                  </a:moveTo>
                  <a:cubicBezTo>
                    <a:pt x="4684014" y="127"/>
                    <a:pt x="4621657" y="24511"/>
                    <a:pt x="4574540" y="71501"/>
                  </a:cubicBezTo>
                  <a:lnTo>
                    <a:pt x="94488" y="4552061"/>
                  </a:lnTo>
                  <a:cubicBezTo>
                    <a:pt x="0" y="4646041"/>
                    <a:pt x="0" y="4798441"/>
                    <a:pt x="94488" y="4893056"/>
                  </a:cubicBezTo>
                  <a:cubicBezTo>
                    <a:pt x="141478" y="4940046"/>
                    <a:pt x="203454" y="4964430"/>
                    <a:pt x="265938" y="4964430"/>
                  </a:cubicBezTo>
                  <a:cubicBezTo>
                    <a:pt x="326009" y="4964430"/>
                    <a:pt x="388493" y="4940046"/>
                    <a:pt x="435483" y="4893056"/>
                  </a:cubicBezTo>
                  <a:lnTo>
                    <a:pt x="4915408" y="412369"/>
                  </a:lnTo>
                  <a:cubicBezTo>
                    <a:pt x="5009896" y="318389"/>
                    <a:pt x="5009896" y="165989"/>
                    <a:pt x="4915408" y="71374"/>
                  </a:cubicBezTo>
                  <a:cubicBezTo>
                    <a:pt x="4868418" y="24384"/>
                    <a:pt x="4808220" y="0"/>
                    <a:pt x="4745863" y="0"/>
                  </a:cubicBezTo>
                  <a:close/>
                </a:path>
              </a:pathLst>
            </a:custGeom>
            <a:solidFill>
              <a:srgbClr val="7A7D81"/>
            </a:solidFill>
          </p:spPr>
          <p:txBody>
            <a:bodyPr/>
            <a:lstStyle/>
            <a:p>
              <a:endParaRPr lang="en-US"/>
            </a:p>
          </p:txBody>
        </p:sp>
      </p:grpSp>
      <p:grpSp>
        <p:nvGrpSpPr>
          <p:cNvPr id="14" name="Group 14"/>
          <p:cNvGrpSpPr/>
          <p:nvPr/>
        </p:nvGrpSpPr>
        <p:grpSpPr>
          <a:xfrm>
            <a:off x="-834950" y="8366548"/>
            <a:ext cx="1609716" cy="1599620"/>
            <a:chOff x="0" y="0"/>
            <a:chExt cx="2146288" cy="2132827"/>
          </a:xfrm>
        </p:grpSpPr>
        <p:sp>
          <p:nvSpPr>
            <p:cNvPr id="15" name="Freeform 15"/>
            <p:cNvSpPr/>
            <p:nvPr/>
          </p:nvSpPr>
          <p:spPr>
            <a:xfrm>
              <a:off x="127" y="0"/>
              <a:ext cx="2146173" cy="2132711"/>
            </a:xfrm>
            <a:custGeom>
              <a:avLst/>
              <a:gdLst/>
              <a:ahLst/>
              <a:cxnLst/>
              <a:rect l="l" t="t" r="r" b="b"/>
              <a:pathLst>
                <a:path w="2146173" h="2132711">
                  <a:moveTo>
                    <a:pt x="2059559" y="0"/>
                  </a:moveTo>
                  <a:cubicBezTo>
                    <a:pt x="2039366" y="0"/>
                    <a:pt x="2019173" y="8001"/>
                    <a:pt x="2004441" y="23749"/>
                  </a:cubicBezTo>
                  <a:lnTo>
                    <a:pt x="29210" y="1996694"/>
                  </a:lnTo>
                  <a:cubicBezTo>
                    <a:pt x="0" y="2028317"/>
                    <a:pt x="0" y="2079879"/>
                    <a:pt x="29210" y="2109089"/>
                  </a:cubicBezTo>
                  <a:cubicBezTo>
                    <a:pt x="44958" y="2124837"/>
                    <a:pt x="65151" y="2132711"/>
                    <a:pt x="85344" y="2132711"/>
                  </a:cubicBezTo>
                  <a:cubicBezTo>
                    <a:pt x="105537" y="2132711"/>
                    <a:pt x="125730" y="2124837"/>
                    <a:pt x="141478" y="2109089"/>
                  </a:cubicBezTo>
                  <a:lnTo>
                    <a:pt x="2114550" y="133731"/>
                  </a:lnTo>
                  <a:cubicBezTo>
                    <a:pt x="2146173" y="104521"/>
                    <a:pt x="2146173" y="52959"/>
                    <a:pt x="2114550" y="23749"/>
                  </a:cubicBezTo>
                  <a:cubicBezTo>
                    <a:pt x="2099945" y="8001"/>
                    <a:pt x="2079752" y="0"/>
                    <a:pt x="2059559" y="0"/>
                  </a:cubicBezTo>
                  <a:close/>
                </a:path>
              </a:pathLst>
            </a:custGeom>
            <a:solidFill>
              <a:srgbClr val="7A7D81"/>
            </a:solidFill>
          </p:spPr>
          <p:txBody>
            <a:bodyPr/>
            <a:lstStyle/>
            <a:p>
              <a:endParaRPr lang="en-US"/>
            </a:p>
          </p:txBody>
        </p:sp>
      </p:grpSp>
      <p:grpSp>
        <p:nvGrpSpPr>
          <p:cNvPr id="16" name="Group 16"/>
          <p:cNvGrpSpPr/>
          <p:nvPr/>
        </p:nvGrpSpPr>
        <p:grpSpPr>
          <a:xfrm>
            <a:off x="-2405950" y="8678818"/>
            <a:ext cx="3488020" cy="3464332"/>
            <a:chOff x="0" y="0"/>
            <a:chExt cx="4650693" cy="4619109"/>
          </a:xfrm>
        </p:grpSpPr>
        <p:sp>
          <p:nvSpPr>
            <p:cNvPr id="17" name="Freeform 17"/>
            <p:cNvSpPr/>
            <p:nvPr/>
          </p:nvSpPr>
          <p:spPr>
            <a:xfrm>
              <a:off x="0" y="0"/>
              <a:ext cx="4650486" cy="4619117"/>
            </a:xfrm>
            <a:custGeom>
              <a:avLst/>
              <a:gdLst/>
              <a:ahLst/>
              <a:cxnLst/>
              <a:rect l="l" t="t" r="r" b="b"/>
              <a:pathLst>
                <a:path w="4650486" h="4619117">
                  <a:moveTo>
                    <a:pt x="4465066" y="127"/>
                  </a:moveTo>
                  <a:cubicBezTo>
                    <a:pt x="4421251" y="127"/>
                    <a:pt x="4377309" y="14732"/>
                    <a:pt x="4343400" y="48768"/>
                  </a:cubicBezTo>
                  <a:lnTo>
                    <a:pt x="65532" y="4326509"/>
                  </a:lnTo>
                  <a:cubicBezTo>
                    <a:pt x="0" y="4392041"/>
                    <a:pt x="0" y="4502023"/>
                    <a:pt x="65532" y="4567555"/>
                  </a:cubicBezTo>
                  <a:cubicBezTo>
                    <a:pt x="97663" y="4602099"/>
                    <a:pt x="141605" y="4619117"/>
                    <a:pt x="185420" y="4619117"/>
                  </a:cubicBezTo>
                  <a:cubicBezTo>
                    <a:pt x="229235" y="4619117"/>
                    <a:pt x="273304" y="4602099"/>
                    <a:pt x="307213" y="4567555"/>
                  </a:cubicBezTo>
                  <a:lnTo>
                    <a:pt x="4584446" y="290322"/>
                  </a:lnTo>
                  <a:cubicBezTo>
                    <a:pt x="4650486" y="224282"/>
                    <a:pt x="4650486" y="114681"/>
                    <a:pt x="4584446" y="48641"/>
                  </a:cubicBezTo>
                  <a:cubicBezTo>
                    <a:pt x="4550537" y="14605"/>
                    <a:pt x="4508881" y="0"/>
                    <a:pt x="4465066" y="0"/>
                  </a:cubicBezTo>
                  <a:close/>
                </a:path>
              </a:pathLst>
            </a:custGeom>
            <a:solidFill>
              <a:srgbClr val="0077BF"/>
            </a:solidFill>
          </p:spPr>
          <p:txBody>
            <a:bodyPr/>
            <a:lstStyle/>
            <a:p>
              <a:endParaRPr lang="en-US"/>
            </a:p>
          </p:txBody>
        </p:sp>
      </p:grpSp>
      <p:grpSp>
        <p:nvGrpSpPr>
          <p:cNvPr id="18" name="Group 18"/>
          <p:cNvGrpSpPr/>
          <p:nvPr/>
        </p:nvGrpSpPr>
        <p:grpSpPr>
          <a:xfrm>
            <a:off x="-1841288" y="7132930"/>
            <a:ext cx="3119084" cy="3082576"/>
            <a:chOff x="0" y="0"/>
            <a:chExt cx="4158779" cy="4110101"/>
          </a:xfrm>
        </p:grpSpPr>
        <p:sp>
          <p:nvSpPr>
            <p:cNvPr id="19" name="Freeform 19"/>
            <p:cNvSpPr/>
            <p:nvPr/>
          </p:nvSpPr>
          <p:spPr>
            <a:xfrm>
              <a:off x="0" y="0"/>
              <a:ext cx="4158742" cy="4109974"/>
            </a:xfrm>
            <a:custGeom>
              <a:avLst/>
              <a:gdLst/>
              <a:ahLst/>
              <a:cxnLst/>
              <a:rect l="l" t="t" r="r" b="b"/>
              <a:pathLst>
                <a:path w="4158742" h="4109974">
                  <a:moveTo>
                    <a:pt x="3874770" y="0"/>
                  </a:moveTo>
                  <a:cubicBezTo>
                    <a:pt x="3808603" y="0"/>
                    <a:pt x="3742436" y="25654"/>
                    <a:pt x="3691255" y="76962"/>
                  </a:cubicBezTo>
                  <a:lnTo>
                    <a:pt x="100584" y="3667633"/>
                  </a:lnTo>
                  <a:cubicBezTo>
                    <a:pt x="0" y="3768090"/>
                    <a:pt x="0" y="3934714"/>
                    <a:pt x="100584" y="4035171"/>
                  </a:cubicBezTo>
                  <a:cubicBezTo>
                    <a:pt x="149733" y="4084320"/>
                    <a:pt x="215900" y="4109974"/>
                    <a:pt x="282067" y="4109974"/>
                  </a:cubicBezTo>
                  <a:cubicBezTo>
                    <a:pt x="348234" y="4109974"/>
                    <a:pt x="416433" y="4084320"/>
                    <a:pt x="465582" y="4035171"/>
                  </a:cubicBezTo>
                  <a:lnTo>
                    <a:pt x="4058793" y="442468"/>
                  </a:lnTo>
                  <a:cubicBezTo>
                    <a:pt x="4158742" y="341884"/>
                    <a:pt x="4158742" y="177419"/>
                    <a:pt x="4058793" y="76962"/>
                  </a:cubicBezTo>
                  <a:cubicBezTo>
                    <a:pt x="4007485" y="25654"/>
                    <a:pt x="3940810" y="0"/>
                    <a:pt x="3874770" y="0"/>
                  </a:cubicBezTo>
                  <a:close/>
                </a:path>
              </a:pathLst>
            </a:custGeom>
            <a:solidFill>
              <a:srgbClr val="0077BF"/>
            </a:solidFill>
          </p:spPr>
          <p:txBody>
            <a:bodyPr/>
            <a:lstStyle/>
            <a:p>
              <a:endParaRPr lang="en-US"/>
            </a:p>
          </p:txBody>
        </p:sp>
      </p:grpSp>
      <p:sp>
        <p:nvSpPr>
          <p:cNvPr id="20" name="Freeform 20"/>
          <p:cNvSpPr/>
          <p:nvPr/>
        </p:nvSpPr>
        <p:spPr>
          <a:xfrm>
            <a:off x="12119464" y="5843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2981572" y="9166358"/>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1869638" y="1311960"/>
            <a:ext cx="6331350" cy="1013098"/>
          </a:xfrm>
          <a:prstGeom prst="rect">
            <a:avLst/>
          </a:prstGeom>
        </p:spPr>
        <p:txBody>
          <a:bodyPr lIns="0" tIns="0" rIns="0" bIns="0" rtlCol="0" anchor="t">
            <a:spAutoFit/>
          </a:bodyPr>
          <a:lstStyle/>
          <a:p>
            <a:pPr algn="ctr">
              <a:lnSpc>
                <a:spcPts val="7920"/>
              </a:lnSpc>
            </a:pPr>
            <a:r>
              <a:rPr lang="en-US" sz="6600" dirty="0">
                <a:solidFill>
                  <a:srgbClr val="123974"/>
                </a:solidFill>
                <a:latin typeface="Playfair Display Bold"/>
              </a:rPr>
              <a:t>References</a:t>
            </a:r>
          </a:p>
        </p:txBody>
      </p:sp>
      <p:sp>
        <p:nvSpPr>
          <p:cNvPr id="23" name="TextBox 23"/>
          <p:cNvSpPr txBox="1"/>
          <p:nvPr/>
        </p:nvSpPr>
        <p:spPr>
          <a:xfrm>
            <a:off x="1698641" y="2459791"/>
            <a:ext cx="14890718" cy="6579045"/>
          </a:xfrm>
          <a:prstGeom prst="rect">
            <a:avLst/>
          </a:prstGeom>
        </p:spPr>
        <p:txBody>
          <a:bodyPr wrap="square" lIns="0" tIns="0" rIns="0" bIns="0" rtlCol="0" anchor="t">
            <a:spAutoFit/>
          </a:bodyPr>
          <a:lstStyle/>
          <a:p>
            <a:pPr>
              <a:lnSpc>
                <a:spcPct val="150000"/>
              </a:lnSpc>
            </a:pPr>
            <a:r>
              <a:rPr lang="en-US" sz="2400" dirty="0">
                <a:solidFill>
                  <a:srgbClr val="123974"/>
                </a:solidFill>
                <a:latin typeface="Playfair Display"/>
              </a:rPr>
              <a:t>[1] </a:t>
            </a:r>
            <a:r>
              <a:rPr lang="en-US" sz="2400" dirty="0">
                <a:solidFill>
                  <a:srgbClr val="123974"/>
                </a:solidFill>
                <a:latin typeface="Playfair Display"/>
                <a:hlinkClick r:id="rId7"/>
              </a:rPr>
              <a:t>https://architechtures.com/en/1661/</a:t>
            </a:r>
            <a:r>
              <a:rPr lang="en-US" sz="2400" dirty="0">
                <a:solidFill>
                  <a:srgbClr val="123974"/>
                </a:solidFill>
                <a:latin typeface="Playfair Display"/>
              </a:rPr>
              <a:t> </a:t>
            </a:r>
          </a:p>
          <a:p>
            <a:pPr>
              <a:lnSpc>
                <a:spcPct val="150000"/>
              </a:lnSpc>
            </a:pPr>
            <a:r>
              <a:rPr lang="en-US" sz="2400" dirty="0">
                <a:solidFill>
                  <a:srgbClr val="123974"/>
                </a:solidFill>
                <a:latin typeface="Playfair Display"/>
              </a:rPr>
              <a:t>[2] </a:t>
            </a:r>
            <a:r>
              <a:rPr lang="en-US" sz="2400" dirty="0">
                <a:solidFill>
                  <a:srgbClr val="123974"/>
                </a:solidFill>
                <a:latin typeface="Playfair Display"/>
                <a:hlinkClick r:id="rId8"/>
              </a:rPr>
              <a:t>https://www.linkedin.com/pulse/what-turing-test-artifical-intelligence-ai-become-bob-west-mba/</a:t>
            </a:r>
            <a:endParaRPr lang="en-US" sz="2400" dirty="0">
              <a:solidFill>
                <a:srgbClr val="123974"/>
              </a:solidFill>
              <a:latin typeface="Playfair Display"/>
            </a:endParaRPr>
          </a:p>
          <a:p>
            <a:pPr>
              <a:lnSpc>
                <a:spcPct val="150000"/>
              </a:lnSpc>
            </a:pPr>
            <a:r>
              <a:rPr lang="en-US" sz="2400" dirty="0">
                <a:solidFill>
                  <a:srgbClr val="123974"/>
                </a:solidFill>
                <a:latin typeface="Playfair Display"/>
              </a:rPr>
              <a:t>[3] </a:t>
            </a:r>
            <a:r>
              <a:rPr lang="en-US" sz="2400" dirty="0">
                <a:solidFill>
                  <a:srgbClr val="123974"/>
                </a:solidFill>
                <a:latin typeface="Playfair Display"/>
                <a:hlinkClick r:id="rId9"/>
              </a:rPr>
              <a:t>https://ashley-mangtani.medium.com/everything-you-need-to-know-about-generative-ai-849ffb41e695</a:t>
            </a:r>
            <a:r>
              <a:rPr lang="en-US" sz="2400" dirty="0">
                <a:solidFill>
                  <a:srgbClr val="123974"/>
                </a:solidFill>
                <a:latin typeface="Playfair Display"/>
              </a:rPr>
              <a:t> </a:t>
            </a:r>
          </a:p>
          <a:p>
            <a:pPr>
              <a:lnSpc>
                <a:spcPct val="150000"/>
              </a:lnSpc>
            </a:pPr>
            <a:r>
              <a:rPr lang="en-US" sz="2400" dirty="0">
                <a:solidFill>
                  <a:srgbClr val="123974"/>
                </a:solidFill>
                <a:latin typeface="Playfair Display"/>
              </a:rPr>
              <a:t>[4] </a:t>
            </a:r>
            <a:r>
              <a:rPr lang="en-US" sz="2400" dirty="0">
                <a:solidFill>
                  <a:srgbClr val="123974"/>
                </a:solidFill>
                <a:latin typeface="Playfair Display"/>
                <a:hlinkClick r:id="rId10"/>
              </a:rPr>
              <a:t>https://www.bcg.com/publications/2023/generative-ai-in-medtech</a:t>
            </a:r>
            <a:r>
              <a:rPr lang="en-US" sz="2400" dirty="0">
                <a:solidFill>
                  <a:srgbClr val="123974"/>
                </a:solidFill>
                <a:latin typeface="Playfair Display"/>
              </a:rPr>
              <a:t> </a:t>
            </a:r>
          </a:p>
          <a:p>
            <a:pPr>
              <a:lnSpc>
                <a:spcPct val="150000"/>
              </a:lnSpc>
            </a:pPr>
            <a:r>
              <a:rPr lang="en-US" sz="2400" dirty="0">
                <a:solidFill>
                  <a:srgbClr val="123974"/>
                </a:solidFill>
                <a:latin typeface="Playfair Display"/>
              </a:rPr>
              <a:t>[5] </a:t>
            </a:r>
            <a:r>
              <a:rPr lang="en-US" sz="2400" dirty="0">
                <a:latin typeface="Playfair Display" panose="00000500000000000000" pitchFamily="2" charset="0"/>
                <a:hlinkClick r:id="rId11"/>
              </a:rPr>
              <a:t>Tackling healthcare’s biggest burdens with generative AI | McKinsey</a:t>
            </a:r>
            <a:endParaRPr lang="en-US" sz="2400" dirty="0">
              <a:solidFill>
                <a:srgbClr val="123974"/>
              </a:solidFill>
              <a:latin typeface="Playfair Display" panose="00000500000000000000" pitchFamily="2" charset="0"/>
            </a:endParaRPr>
          </a:p>
          <a:p>
            <a:pPr>
              <a:lnSpc>
                <a:spcPct val="150000"/>
              </a:lnSpc>
            </a:pPr>
            <a:r>
              <a:rPr lang="en-US" sz="2400" dirty="0">
                <a:solidFill>
                  <a:srgbClr val="123974"/>
                </a:solidFill>
                <a:latin typeface="Playfair Display"/>
              </a:rPr>
              <a:t>[6] The Pulse of AI Adoption in Healthcare : 2023 Becker’s-Zoom Leadership Survey</a:t>
            </a:r>
          </a:p>
          <a:p>
            <a:pPr>
              <a:lnSpc>
                <a:spcPct val="150000"/>
              </a:lnSpc>
            </a:pPr>
            <a:r>
              <a:rPr lang="en-US" sz="2400" dirty="0">
                <a:solidFill>
                  <a:srgbClr val="123974"/>
                </a:solidFill>
                <a:latin typeface="Playfair Display"/>
              </a:rPr>
              <a:t>[7] </a:t>
            </a:r>
            <a:r>
              <a:rPr lang="en-US" sz="2400" dirty="0">
                <a:solidFill>
                  <a:srgbClr val="123974"/>
                </a:solidFill>
                <a:latin typeface="Playfair Display"/>
                <a:hlinkClick r:id="rId12"/>
              </a:rPr>
              <a:t>https://thebabar.medium.com/essential-guide-to-foundation-models-and-large-language-models-27dab58f7404</a:t>
            </a:r>
            <a:r>
              <a:rPr lang="en-US" sz="2400" dirty="0">
                <a:solidFill>
                  <a:srgbClr val="123974"/>
                </a:solidFill>
                <a:latin typeface="Playfair Display"/>
              </a:rPr>
              <a:t> </a:t>
            </a:r>
            <a:endParaRPr lang="en-US" sz="2400" dirty="0"/>
          </a:p>
          <a:p>
            <a:pPr>
              <a:lnSpc>
                <a:spcPct val="150000"/>
              </a:lnSpc>
            </a:pPr>
            <a:r>
              <a:rPr lang="en-US" sz="2400" dirty="0">
                <a:solidFill>
                  <a:srgbClr val="123974"/>
                </a:solidFill>
                <a:latin typeface="Playfair Display" panose="00000500000000000000" pitchFamily="2" charset="0"/>
              </a:rPr>
              <a:t>[8] </a:t>
            </a:r>
            <a:r>
              <a:rPr lang="en-US" sz="2400" dirty="0">
                <a:hlinkClick r:id="rId13"/>
              </a:rPr>
              <a:t>https://www.nature.com/articles/s43856-023-00370-1</a:t>
            </a:r>
            <a:r>
              <a:rPr lang="en-US" sz="2400" dirty="0"/>
              <a:t> </a:t>
            </a:r>
          </a:p>
          <a:p>
            <a:pPr>
              <a:lnSpc>
                <a:spcPct val="150000"/>
              </a:lnSpc>
            </a:pPr>
            <a:r>
              <a:rPr lang="en-US" sz="2400" dirty="0">
                <a:solidFill>
                  <a:srgbClr val="123974"/>
                </a:solidFill>
                <a:latin typeface="Playfair Display" panose="00000500000000000000" pitchFamily="2" charset="0"/>
              </a:rPr>
              <a:t>[9] </a:t>
            </a:r>
            <a:r>
              <a:rPr lang="en-US" sz="2400" dirty="0">
                <a:solidFill>
                  <a:srgbClr val="123974"/>
                </a:solidFill>
                <a:hlinkClick r:id="rId14"/>
              </a:rPr>
              <a:t>https://research.aimultiple.com/healthcare-ai-use-cases/</a:t>
            </a:r>
            <a:r>
              <a:rPr lang="en-US" sz="2400" dirty="0">
                <a:solidFill>
                  <a:srgbClr val="123974"/>
                </a:solidFill>
              </a:rPr>
              <a:t> </a:t>
            </a:r>
          </a:p>
          <a:p>
            <a:pPr>
              <a:lnSpc>
                <a:spcPct val="150000"/>
              </a:lnSpc>
            </a:pPr>
            <a:r>
              <a:rPr lang="en-US" sz="2400" dirty="0">
                <a:solidFill>
                  <a:srgbClr val="123974"/>
                </a:solidFill>
                <a:latin typeface="Playfair Display" panose="00000500000000000000" pitchFamily="2" charset="0"/>
              </a:rPr>
              <a:t>[10] </a:t>
            </a:r>
            <a:r>
              <a:rPr lang="en-US" sz="2400" dirty="0">
                <a:solidFill>
                  <a:srgbClr val="123974"/>
                </a:solidFill>
                <a:hlinkClick r:id="rId15"/>
              </a:rPr>
              <a:t>https://www.bain.com/insights/getting-the-most-out-of-generative-ai-in-healthcare/</a:t>
            </a:r>
            <a:r>
              <a:rPr lang="en-US" sz="2400" dirty="0">
                <a:solidFill>
                  <a:srgbClr val="123974"/>
                </a:solidFill>
              </a:rPr>
              <a:t> </a:t>
            </a:r>
          </a:p>
          <a:p>
            <a:pPr>
              <a:lnSpc>
                <a:spcPct val="150000"/>
              </a:lnSpc>
            </a:pPr>
            <a:r>
              <a:rPr lang="en-US" sz="2400" dirty="0">
                <a:solidFill>
                  <a:srgbClr val="123974"/>
                </a:solidFill>
                <a:latin typeface="Playfair Display"/>
              </a:rPr>
              <a:t>[11] </a:t>
            </a:r>
            <a:r>
              <a:rPr lang="en-US" sz="2400" dirty="0">
                <a:solidFill>
                  <a:srgbClr val="123974"/>
                </a:solidFill>
                <a:latin typeface="Playfair Display"/>
                <a:hlinkClick r:id="rId16"/>
              </a:rPr>
              <a:t>https://www.insiderintelligence.com/insights/ai-in-healthcare-administration-report/</a:t>
            </a:r>
            <a:r>
              <a:rPr lang="en-US" sz="2400" dirty="0">
                <a:solidFill>
                  <a:srgbClr val="123974"/>
                </a:solidFill>
                <a:latin typeface="Playfair Display"/>
              </a:rPr>
              <a:t> </a:t>
            </a:r>
          </a:p>
        </p:txBody>
      </p:sp>
      <p:sp>
        <p:nvSpPr>
          <p:cNvPr id="24" name="Freeform 24"/>
          <p:cNvSpPr/>
          <p:nvPr/>
        </p:nvSpPr>
        <p:spPr>
          <a:xfrm>
            <a:off x="15038014" y="7000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16895319" y="-112040"/>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17"/>
            <a:stretch>
              <a:fillRect/>
            </a:stretch>
          </a:blipFill>
        </p:spPr>
        <p:txBody>
          <a:bodyPr/>
          <a:lstStyle/>
          <a:p>
            <a:endParaRPr lang="en-US"/>
          </a:p>
        </p:txBody>
      </p:sp>
      <p:sp>
        <p:nvSpPr>
          <p:cNvPr id="26" name="TextBox 26"/>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3423458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09236" y="9569149"/>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539774" y="9500638"/>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48210" y="9453797"/>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09944" y="-229411"/>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043858"/>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What is Artificial Intelligence?</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16" name="TextBox 15">
            <a:extLst>
              <a:ext uri="{FF2B5EF4-FFF2-40B4-BE49-F238E27FC236}">
                <a16:creationId xmlns:a16="http://schemas.microsoft.com/office/drawing/2014/main" id="{52979C03-4F27-32AB-4AC9-9A6B36673B94}"/>
              </a:ext>
            </a:extLst>
          </p:cNvPr>
          <p:cNvSpPr txBox="1"/>
          <p:nvPr/>
        </p:nvSpPr>
        <p:spPr>
          <a:xfrm>
            <a:off x="1977715" y="3505192"/>
            <a:ext cx="13679380" cy="5770811"/>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123974"/>
                </a:solidFill>
                <a:latin typeface="Playfair Display" panose="00000500000000000000" pitchFamily="2" charset="0"/>
              </a:rPr>
              <a:t>Intelligence:</a:t>
            </a:r>
          </a:p>
          <a:p>
            <a:pPr marL="342900" indent="-342900">
              <a:lnSpc>
                <a:spcPts val="1760"/>
              </a:lnSpc>
              <a:buFont typeface="Arial" panose="020B0604020202020204" pitchFamily="34" charset="0"/>
              <a:buChar char="•"/>
            </a:pPr>
            <a:endParaRPr lang="en-US" sz="2800" dirty="0">
              <a:latin typeface="Playfair Display" panose="00000500000000000000" pitchFamily="2" charset="0"/>
            </a:endParaRPr>
          </a:p>
          <a:p>
            <a:pPr marL="1257300" lvl="2" indent="-342900">
              <a:buFont typeface="Arial" panose="020B0604020202020204" pitchFamily="34" charset="0"/>
              <a:buChar char="•"/>
            </a:pPr>
            <a:r>
              <a:rPr lang="en-US" sz="2400" dirty="0">
                <a:latin typeface="Playfair Display" panose="00000500000000000000" pitchFamily="2" charset="0"/>
              </a:rPr>
              <a:t>Ability to solve complex problems and make decisions for positive outcomes.</a:t>
            </a:r>
          </a:p>
          <a:p>
            <a:pPr marL="1257300" lvl="2" indent="-342900">
              <a:buFont typeface="Arial" panose="020B0604020202020204" pitchFamily="34" charset="0"/>
              <a:buChar char="•"/>
            </a:pPr>
            <a:r>
              <a:rPr lang="en-US" sz="2400" dirty="0">
                <a:latin typeface="Playfair Display" panose="00000500000000000000" pitchFamily="2" charset="0"/>
              </a:rPr>
              <a:t>Refined this cognitive ability through millions of years of Human evolution.</a:t>
            </a:r>
          </a:p>
          <a:p>
            <a:pPr lvl="2">
              <a:lnSpc>
                <a:spcPct val="150000"/>
              </a:lnSpc>
            </a:pPr>
            <a:endParaRPr lang="en-US" sz="2400" dirty="0">
              <a:latin typeface="Playfair Display" panose="00000500000000000000" pitchFamily="2" charset="0"/>
            </a:endParaRPr>
          </a:p>
          <a:p>
            <a:pPr marL="342900" indent="-342900">
              <a:buFont typeface="Arial" panose="020B0604020202020204" pitchFamily="34" charset="0"/>
              <a:buChar char="•"/>
            </a:pPr>
            <a:r>
              <a:rPr lang="en-US" sz="2800" dirty="0">
                <a:solidFill>
                  <a:srgbClr val="123974"/>
                </a:solidFill>
                <a:latin typeface="Playfair Display" panose="00000500000000000000" pitchFamily="2" charset="0"/>
              </a:rPr>
              <a:t>Artificial Intelligence</a:t>
            </a:r>
          </a:p>
          <a:p>
            <a:pPr marL="342900" indent="-342900">
              <a:lnSpc>
                <a:spcPts val="1760"/>
              </a:lnSpc>
              <a:buFont typeface="Arial" panose="020B0604020202020204" pitchFamily="34" charset="0"/>
              <a:buChar char="•"/>
            </a:pPr>
            <a:endParaRPr lang="en-US" sz="2800" dirty="0">
              <a:latin typeface="Playfair Display" panose="00000500000000000000" pitchFamily="2" charset="0"/>
            </a:endParaRPr>
          </a:p>
          <a:p>
            <a:pPr marL="1257300" lvl="2" indent="-342900">
              <a:buFont typeface="Arial" panose="020B0604020202020204" pitchFamily="34" charset="0"/>
              <a:buChar char="•"/>
            </a:pPr>
            <a:r>
              <a:rPr lang="en-US" sz="2400" dirty="0">
                <a:latin typeface="Playfair Display" panose="00000500000000000000" pitchFamily="2" charset="0"/>
              </a:rPr>
              <a:t>Can machines possess human-like intelligence?</a:t>
            </a:r>
          </a:p>
          <a:p>
            <a:pPr marL="1257300" lvl="2" indent="-342900">
              <a:buFont typeface="Arial" panose="020B0604020202020204" pitchFamily="34" charset="0"/>
              <a:buChar char="•"/>
            </a:pPr>
            <a:r>
              <a:rPr lang="en-US" sz="2400" dirty="0">
                <a:latin typeface="Playfair Display" panose="00000500000000000000" pitchFamily="2" charset="0"/>
              </a:rPr>
              <a:t>Machine Intelligence or Artificial Intelligence as opposed to our natural intellect.</a:t>
            </a:r>
          </a:p>
          <a:p>
            <a:pPr marL="1257300" lvl="2" indent="-342900">
              <a:lnSpc>
                <a:spcPct val="150000"/>
              </a:lnSpc>
              <a:buFont typeface="Arial" panose="020B0604020202020204" pitchFamily="34" charset="0"/>
              <a:buChar char="•"/>
            </a:pPr>
            <a:endParaRPr lang="en-US" sz="2400" dirty="0">
              <a:latin typeface="Playfair Display" panose="00000500000000000000" pitchFamily="2" charset="0"/>
            </a:endParaRPr>
          </a:p>
          <a:p>
            <a:pPr marL="342900" indent="-342900">
              <a:buFont typeface="Arial" panose="020B0604020202020204" pitchFamily="34" charset="0"/>
              <a:buChar char="•"/>
            </a:pPr>
            <a:r>
              <a:rPr lang="en-US" sz="2800" dirty="0">
                <a:solidFill>
                  <a:srgbClr val="123974"/>
                </a:solidFill>
                <a:latin typeface="Playfair Display" panose="00000500000000000000" pitchFamily="2" charset="0"/>
              </a:rPr>
              <a:t>The Turing Test:</a:t>
            </a:r>
          </a:p>
          <a:p>
            <a:pPr>
              <a:lnSpc>
                <a:spcPts val="1760"/>
              </a:lnSpc>
            </a:pPr>
            <a:endParaRPr lang="en-US" sz="2800" dirty="0">
              <a:latin typeface="Playfair Display" panose="00000500000000000000" pitchFamily="2" charset="0"/>
            </a:endParaRPr>
          </a:p>
          <a:p>
            <a:pPr marL="1257300" lvl="2" indent="-342900">
              <a:buFont typeface="Arial" panose="020B0604020202020204" pitchFamily="34" charset="0"/>
              <a:buChar char="•"/>
            </a:pPr>
            <a:r>
              <a:rPr lang="en-US" sz="2400" dirty="0">
                <a:latin typeface="Playfair Display" panose="00000500000000000000" pitchFamily="2" charset="0"/>
              </a:rPr>
              <a:t>Alan Turing's pivotal contribution to AI assessment </a:t>
            </a:r>
            <a:r>
              <a:rPr lang="en-US" sz="2400" baseline="30000" dirty="0">
                <a:latin typeface="Playfair Display" panose="00000500000000000000" pitchFamily="2" charset="0"/>
              </a:rPr>
              <a:t>[2]</a:t>
            </a:r>
            <a:r>
              <a:rPr lang="en-US" sz="2400" dirty="0">
                <a:latin typeface="Playfair Display" panose="00000500000000000000" pitchFamily="2" charset="0"/>
              </a:rPr>
              <a:t>.</a:t>
            </a:r>
          </a:p>
          <a:p>
            <a:pPr marL="1257300" lvl="2" indent="-342900">
              <a:buFont typeface="Arial" panose="020B0604020202020204" pitchFamily="34" charset="0"/>
              <a:buChar char="•"/>
            </a:pPr>
            <a:r>
              <a:rPr lang="en-US" sz="2400" dirty="0">
                <a:latin typeface="Playfair Display" panose="00000500000000000000" pitchFamily="2" charset="0"/>
              </a:rPr>
              <a:t>Evaluating a machine’s ability to exhibit intelligence comparable to humans.</a:t>
            </a:r>
          </a:p>
          <a:p>
            <a:pPr marL="1257300" lvl="2" indent="-342900">
              <a:buFont typeface="Arial" panose="020B0604020202020204" pitchFamily="34" charset="0"/>
              <a:buChar char="•"/>
            </a:pPr>
            <a:endParaRPr lang="en-US" sz="2400" dirty="0">
              <a:latin typeface="Playfair Display" panose="00000500000000000000" pitchFamily="2" charset="0"/>
            </a:endParaRPr>
          </a:p>
        </p:txBody>
      </p:sp>
      <p:pic>
        <p:nvPicPr>
          <p:cNvPr id="14" name="Picture 13">
            <a:extLst>
              <a:ext uri="{FF2B5EF4-FFF2-40B4-BE49-F238E27FC236}">
                <a16:creationId xmlns:a16="http://schemas.microsoft.com/office/drawing/2014/main" id="{0AC8C717-FD45-DEC8-BA4E-8952C1A93AF9}"/>
              </a:ext>
            </a:extLst>
          </p:cNvPr>
          <p:cNvPicPr>
            <a:picLocks noChangeAspect="1"/>
          </p:cNvPicPr>
          <p:nvPr/>
        </p:nvPicPr>
        <p:blipFill rotWithShape="1">
          <a:blip r:embed="rId6">
            <a:clrChange>
              <a:clrFrom>
                <a:srgbClr val="F2F2F2"/>
              </a:clrFrom>
              <a:clrTo>
                <a:srgbClr val="F2F2F2">
                  <a:alpha val="0"/>
                </a:srgbClr>
              </a:clrTo>
            </a:clrChange>
          </a:blip>
          <a:srcRect l="1570" t="3084" r="1570" b="3052"/>
          <a:stretch/>
        </p:blipFill>
        <p:spPr>
          <a:xfrm>
            <a:off x="5811981" y="1812591"/>
            <a:ext cx="6664037" cy="2260257"/>
          </a:xfrm>
          <a:prstGeom prst="rect">
            <a:avLst/>
          </a:prstGeom>
        </p:spPr>
      </p:pic>
      <p:sp>
        <p:nvSpPr>
          <p:cNvPr id="15" name="TextBox 14">
            <a:extLst>
              <a:ext uri="{FF2B5EF4-FFF2-40B4-BE49-F238E27FC236}">
                <a16:creationId xmlns:a16="http://schemas.microsoft.com/office/drawing/2014/main" id="{5E1549AD-8D12-95EF-9DAF-12F0C8FB2BA2}"/>
              </a:ext>
            </a:extLst>
          </p:cNvPr>
          <p:cNvSpPr txBox="1"/>
          <p:nvPr/>
        </p:nvSpPr>
        <p:spPr>
          <a:xfrm flipH="1">
            <a:off x="8292105" y="3689808"/>
            <a:ext cx="5666875" cy="276999"/>
          </a:xfrm>
          <a:prstGeom prst="rect">
            <a:avLst/>
          </a:prstGeom>
          <a:noFill/>
        </p:spPr>
        <p:txBody>
          <a:bodyPr wrap="square" rtlCol="0">
            <a:spAutoFit/>
          </a:bodyPr>
          <a:lstStyle/>
          <a:p>
            <a:r>
              <a:rPr lang="en-US" sz="1200" dirty="0"/>
              <a:t>image source – [1]</a:t>
            </a:r>
          </a:p>
        </p:txBody>
      </p:sp>
    </p:spTree>
    <p:extLst>
      <p:ext uri="{BB962C8B-B14F-4D97-AF65-F5344CB8AC3E}">
        <p14:creationId xmlns:p14="http://schemas.microsoft.com/office/powerpoint/2010/main" val="120398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09236" y="9569149"/>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539774" y="9500638"/>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48210" y="9453797"/>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09944" y="-229411"/>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043858"/>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Generative AI : Definition</a:t>
            </a:r>
          </a:p>
        </p:txBody>
      </p:sp>
      <p:sp>
        <p:nvSpPr>
          <p:cNvPr id="24" name="TextBox 24"/>
          <p:cNvSpPr txBox="1"/>
          <p:nvPr/>
        </p:nvSpPr>
        <p:spPr>
          <a:xfrm>
            <a:off x="1747835" y="2611428"/>
            <a:ext cx="8496832" cy="6207853"/>
          </a:xfrm>
          <a:prstGeom prst="rect">
            <a:avLst/>
          </a:prstGeom>
        </p:spPr>
        <p:txBody>
          <a:bodyPr wrap="square" lIns="0" tIns="0" rIns="0" bIns="0" rtlCol="0" anchor="t">
            <a:spAutoFit/>
          </a:bodyPr>
          <a:lstStyle/>
          <a:p>
            <a:pPr marL="440679" lvl="1">
              <a:lnSpc>
                <a:spcPts val="4898"/>
              </a:lnSpc>
            </a:pPr>
            <a:r>
              <a:rPr lang="en-US" sz="2800" dirty="0">
                <a:solidFill>
                  <a:srgbClr val="123974"/>
                </a:solidFill>
                <a:latin typeface="Playfair Display"/>
              </a:rPr>
              <a:t>Generative Artificial Intelligence (also Generative AI or GenAI) refers to a </a:t>
            </a:r>
            <a:r>
              <a:rPr lang="en-US" sz="2800" b="1" dirty="0">
                <a:solidFill>
                  <a:srgbClr val="123974"/>
                </a:solidFill>
                <a:latin typeface="Playfair Display"/>
              </a:rPr>
              <a:t>branch of Artificial Intelligence (AI) used to create new content </a:t>
            </a:r>
            <a:r>
              <a:rPr lang="en-US" sz="2800" dirty="0">
                <a:solidFill>
                  <a:srgbClr val="123974"/>
                </a:solidFill>
                <a:latin typeface="Playfair Display"/>
              </a:rPr>
              <a:t>like text, images, music, audio, video, speech, and even software code or product designs.</a:t>
            </a:r>
          </a:p>
          <a:p>
            <a:pPr marL="440679" lvl="1">
              <a:lnSpc>
                <a:spcPts val="4898"/>
              </a:lnSpc>
            </a:pPr>
            <a:endParaRPr lang="en-US" sz="2800" dirty="0">
              <a:solidFill>
                <a:srgbClr val="123974"/>
              </a:solidFill>
              <a:latin typeface="Playfair Display"/>
            </a:endParaRPr>
          </a:p>
          <a:p>
            <a:pPr marL="440679" lvl="1">
              <a:lnSpc>
                <a:spcPts val="4898"/>
              </a:lnSpc>
            </a:pPr>
            <a:r>
              <a:rPr lang="en-US" sz="2800" dirty="0">
                <a:solidFill>
                  <a:srgbClr val="123974"/>
                </a:solidFill>
                <a:latin typeface="Playfair Display"/>
              </a:rPr>
              <a:t>GenAI models like </a:t>
            </a:r>
            <a:r>
              <a:rPr lang="en-US" sz="2800" b="1" dirty="0">
                <a:solidFill>
                  <a:srgbClr val="123974"/>
                </a:solidFill>
                <a:latin typeface="Playfair Display"/>
              </a:rPr>
              <a:t>Generative Pre-trained Transformer (GPT)</a:t>
            </a:r>
            <a:r>
              <a:rPr lang="en-US" sz="2800" dirty="0">
                <a:solidFill>
                  <a:srgbClr val="123974"/>
                </a:solidFill>
                <a:latin typeface="Playfair Display"/>
              </a:rPr>
              <a:t> learn the patterns and structure of their input training data and then generate new data that has similar characteristics. </a:t>
            </a:r>
            <a:endParaRPr lang="en-US" sz="2400" dirty="0">
              <a:solidFill>
                <a:srgbClr val="123974"/>
              </a:solidFill>
              <a:latin typeface="Playfair Display"/>
            </a:endParaRP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pic>
        <p:nvPicPr>
          <p:cNvPr id="14" name="Picture 13">
            <a:extLst>
              <a:ext uri="{FF2B5EF4-FFF2-40B4-BE49-F238E27FC236}">
                <a16:creationId xmlns:a16="http://schemas.microsoft.com/office/drawing/2014/main" id="{23D9D120-FA76-9E54-C765-9AEAFB34E22A}"/>
              </a:ext>
            </a:extLst>
          </p:cNvPr>
          <p:cNvPicPr>
            <a:picLocks noChangeAspect="1"/>
          </p:cNvPicPr>
          <p:nvPr/>
        </p:nvPicPr>
        <p:blipFill>
          <a:blip r:embed="rId6"/>
          <a:stretch>
            <a:fillRect/>
          </a:stretch>
        </p:blipFill>
        <p:spPr>
          <a:xfrm>
            <a:off x="10437369" y="3162713"/>
            <a:ext cx="6457950" cy="4305300"/>
          </a:xfrm>
          <a:prstGeom prst="rect">
            <a:avLst/>
          </a:prstGeom>
        </p:spPr>
      </p:pic>
      <p:sp>
        <p:nvSpPr>
          <p:cNvPr id="15" name="TextBox 14">
            <a:extLst>
              <a:ext uri="{FF2B5EF4-FFF2-40B4-BE49-F238E27FC236}">
                <a16:creationId xmlns:a16="http://schemas.microsoft.com/office/drawing/2014/main" id="{ABB62580-33D7-7B3F-D0F1-63669397D83E}"/>
              </a:ext>
            </a:extLst>
          </p:cNvPr>
          <p:cNvSpPr txBox="1"/>
          <p:nvPr/>
        </p:nvSpPr>
        <p:spPr>
          <a:xfrm flipH="1">
            <a:off x="13150266" y="7468013"/>
            <a:ext cx="5666875" cy="276999"/>
          </a:xfrm>
          <a:prstGeom prst="rect">
            <a:avLst/>
          </a:prstGeom>
          <a:noFill/>
        </p:spPr>
        <p:txBody>
          <a:bodyPr wrap="square" rtlCol="0">
            <a:spAutoFit/>
          </a:bodyPr>
          <a:lstStyle/>
          <a:p>
            <a:r>
              <a:rPr lang="en-US" sz="1200" dirty="0"/>
              <a:t>image source – [3]</a:t>
            </a:r>
          </a:p>
        </p:txBody>
      </p:sp>
    </p:spTree>
    <p:extLst>
      <p:ext uri="{BB962C8B-B14F-4D97-AF65-F5344CB8AC3E}">
        <p14:creationId xmlns:p14="http://schemas.microsoft.com/office/powerpoint/2010/main" val="415174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09236" y="9569149"/>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539774" y="9500638"/>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48210" y="9453797"/>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09944" y="-229411"/>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043858"/>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Generative AI: A Brief History</a:t>
            </a: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graphicFrame>
        <p:nvGraphicFramePr>
          <p:cNvPr id="29" name="TextBox 15">
            <a:extLst>
              <a:ext uri="{FF2B5EF4-FFF2-40B4-BE49-F238E27FC236}">
                <a16:creationId xmlns:a16="http://schemas.microsoft.com/office/drawing/2014/main" id="{7AEEB8E7-FACC-5D62-9D94-66C97AFC93DA}"/>
              </a:ext>
            </a:extLst>
          </p:cNvPr>
          <p:cNvGraphicFramePr/>
          <p:nvPr>
            <p:extLst>
              <p:ext uri="{D42A27DB-BD31-4B8C-83A1-F6EECF244321}">
                <p14:modId xmlns:p14="http://schemas.microsoft.com/office/powerpoint/2010/main" val="3817946016"/>
              </p:ext>
            </p:extLst>
          </p:nvPr>
        </p:nvGraphicFramePr>
        <p:xfrm>
          <a:off x="2049323" y="2639924"/>
          <a:ext cx="14707252" cy="59400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8883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15911" y="9687078"/>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452065" y="9463209"/>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979587" y="9419870"/>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27" name="Group 26">
            <a:extLst>
              <a:ext uri="{FF2B5EF4-FFF2-40B4-BE49-F238E27FC236}">
                <a16:creationId xmlns:a16="http://schemas.microsoft.com/office/drawing/2014/main" id="{0F97BF0A-1191-5419-C560-38A63E092C5F}"/>
              </a:ext>
            </a:extLst>
          </p:cNvPr>
          <p:cNvGrpSpPr/>
          <p:nvPr/>
        </p:nvGrpSpPr>
        <p:grpSpPr>
          <a:xfrm>
            <a:off x="-1913362" y="-159068"/>
            <a:ext cx="2695956" cy="2845144"/>
            <a:chOff x="-1576478" y="97606"/>
            <a:chExt cx="2695956" cy="2845144"/>
          </a:xfrm>
        </p:grpSpPr>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1576478" y="97606"/>
              <a:ext cx="2695956" cy="2676335"/>
              <a:chOff x="-634173" y="-735492"/>
              <a:chExt cx="3594608" cy="3568446"/>
            </a:xfrm>
          </p:grpSpPr>
          <p:sp>
            <p:nvSpPr>
              <p:cNvPr id="13" name="Freeform 13"/>
              <p:cNvSpPr/>
              <p:nvPr/>
            </p:nvSpPr>
            <p:spPr>
              <a:xfrm>
                <a:off x="-634173" y="-735492"/>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grpSp>
        <p:nvGrpSpPr>
          <p:cNvPr id="26" name="Group 25">
            <a:extLst>
              <a:ext uri="{FF2B5EF4-FFF2-40B4-BE49-F238E27FC236}">
                <a16:creationId xmlns:a16="http://schemas.microsoft.com/office/drawing/2014/main" id="{44FCD173-EE32-9659-2DD3-C40038EE5D18}"/>
              </a:ext>
            </a:extLst>
          </p:cNvPr>
          <p:cNvGrpSpPr/>
          <p:nvPr/>
        </p:nvGrpSpPr>
        <p:grpSpPr>
          <a:xfrm>
            <a:off x="17306618" y="5208328"/>
            <a:ext cx="3488020" cy="4663776"/>
            <a:chOff x="16312007" y="3942350"/>
            <a:chExt cx="3488020" cy="4663776"/>
          </a:xfrm>
        </p:grpSpPr>
        <p:grpSp>
          <p:nvGrpSpPr>
            <p:cNvPr id="14" name="Group 14"/>
            <p:cNvGrpSpPr/>
            <p:nvPr/>
          </p:nvGrpSpPr>
          <p:grpSpPr>
            <a:xfrm>
              <a:off x="16642833" y="4915545"/>
              <a:ext cx="1609716" cy="1599620"/>
              <a:chOff x="0" y="0"/>
              <a:chExt cx="2146288" cy="2132827"/>
            </a:xfrm>
          </p:grpSpPr>
          <p:sp>
            <p:nvSpPr>
              <p:cNvPr id="15" name="Freeform 15"/>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16" name="Group 16"/>
            <p:cNvGrpSpPr/>
            <p:nvPr/>
          </p:nvGrpSpPr>
          <p:grpSpPr>
            <a:xfrm>
              <a:off x="16312007" y="5141794"/>
              <a:ext cx="3488020" cy="3464332"/>
              <a:chOff x="0" y="0"/>
              <a:chExt cx="4650693" cy="4619109"/>
            </a:xfrm>
          </p:grpSpPr>
          <p:sp>
            <p:nvSpPr>
              <p:cNvPr id="17" name="Freeform 17"/>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18" name="Group 18"/>
            <p:cNvGrpSpPr/>
            <p:nvPr/>
          </p:nvGrpSpPr>
          <p:grpSpPr>
            <a:xfrm>
              <a:off x="16312007" y="3942350"/>
              <a:ext cx="3119084" cy="3082576"/>
              <a:chOff x="0" y="0"/>
              <a:chExt cx="4158779" cy="4110101"/>
            </a:xfrm>
          </p:grpSpPr>
          <p:sp>
            <p:nvSpPr>
              <p:cNvPr id="19" name="Freeform 19"/>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
        <p:nvSpPr>
          <p:cNvPr id="29" name="TextBox 28">
            <a:extLst>
              <a:ext uri="{FF2B5EF4-FFF2-40B4-BE49-F238E27FC236}">
                <a16:creationId xmlns:a16="http://schemas.microsoft.com/office/drawing/2014/main" id="{17A4E943-F87D-A00C-8C46-2AC9DF4F4F68}"/>
              </a:ext>
            </a:extLst>
          </p:cNvPr>
          <p:cNvSpPr txBox="1"/>
          <p:nvPr/>
        </p:nvSpPr>
        <p:spPr>
          <a:xfrm flipH="1">
            <a:off x="9140017" y="8849312"/>
            <a:ext cx="5666875" cy="276999"/>
          </a:xfrm>
          <a:prstGeom prst="rect">
            <a:avLst/>
          </a:prstGeom>
          <a:noFill/>
        </p:spPr>
        <p:txBody>
          <a:bodyPr wrap="square" rtlCol="0">
            <a:spAutoFit/>
          </a:bodyPr>
          <a:lstStyle/>
          <a:p>
            <a:r>
              <a:rPr lang="en-US" sz="1200" dirty="0"/>
              <a:t>image source – [4]</a:t>
            </a:r>
          </a:p>
        </p:txBody>
      </p:sp>
      <p:sp>
        <p:nvSpPr>
          <p:cNvPr id="24" name="TextBox 23">
            <a:extLst>
              <a:ext uri="{FF2B5EF4-FFF2-40B4-BE49-F238E27FC236}">
                <a16:creationId xmlns:a16="http://schemas.microsoft.com/office/drawing/2014/main" id="{6E44D956-95C1-AC15-54A4-82AD79E66742}"/>
              </a:ext>
            </a:extLst>
          </p:cNvPr>
          <p:cNvSpPr txBox="1"/>
          <p:nvPr/>
        </p:nvSpPr>
        <p:spPr>
          <a:xfrm>
            <a:off x="1531425" y="1043858"/>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Generative AI : Total Accessible Market</a:t>
            </a:r>
          </a:p>
        </p:txBody>
      </p:sp>
      <p:pic>
        <p:nvPicPr>
          <p:cNvPr id="32" name="Picture 31">
            <a:extLst>
              <a:ext uri="{FF2B5EF4-FFF2-40B4-BE49-F238E27FC236}">
                <a16:creationId xmlns:a16="http://schemas.microsoft.com/office/drawing/2014/main" id="{B54BA919-F1C9-342E-E32F-CAD8DCCBA8AB}"/>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1596498" y="1866616"/>
            <a:ext cx="15095004" cy="6553768"/>
          </a:xfrm>
          <a:prstGeom prst="rect">
            <a:avLst/>
          </a:prstGeom>
        </p:spPr>
      </p:pic>
    </p:spTree>
    <p:extLst>
      <p:ext uri="{BB962C8B-B14F-4D97-AF65-F5344CB8AC3E}">
        <p14:creationId xmlns:p14="http://schemas.microsoft.com/office/powerpoint/2010/main" val="8898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3209236" y="9569149"/>
            <a:ext cx="1877949" cy="1863852"/>
            <a:chOff x="127" y="127"/>
            <a:chExt cx="2503932" cy="2485136"/>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3539774" y="9500638"/>
            <a:ext cx="1592389" cy="1572197"/>
            <a:chOff x="127" y="0"/>
            <a:chExt cx="2123186" cy="2096262"/>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4148210" y="9453797"/>
            <a:ext cx="3757041" cy="3721989"/>
            <a:chOff x="127" y="0"/>
            <a:chExt cx="5009388" cy="4962652"/>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7A7D81"/>
            </a:solidFill>
          </p:spPr>
          <p:txBody>
            <a:bodyPr/>
            <a:lstStyle/>
            <a:p>
              <a:endParaRPr lang="en-US"/>
            </a:p>
          </p:txBody>
        </p:sp>
      </p:grpSp>
      <p:grpSp>
        <p:nvGrpSpPr>
          <p:cNvPr id="8" name="Group 8"/>
          <p:cNvGrpSpPr/>
          <p:nvPr/>
        </p:nvGrpSpPr>
        <p:grpSpPr>
          <a:xfrm>
            <a:off x="-228500" y="9617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A9B4C5"/>
            </a:solidFill>
          </p:spPr>
          <p:txBody>
            <a:bodyPr/>
            <a:lstStyle/>
            <a:p>
              <a:endParaRPr lang="en-US"/>
            </a:p>
          </p:txBody>
        </p:sp>
      </p:grpSp>
      <p:grpSp>
        <p:nvGrpSpPr>
          <p:cNvPr id="10" name="Group 10"/>
          <p:cNvGrpSpPr/>
          <p:nvPr/>
        </p:nvGrpSpPr>
        <p:grpSpPr>
          <a:xfrm>
            <a:off x="-1261500" y="103210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2009944" y="-229411"/>
            <a:ext cx="2695956" cy="2676335"/>
            <a:chOff x="127" y="0"/>
            <a:chExt cx="3594608" cy="3568446"/>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sp>
        <p:nvSpPr>
          <p:cNvPr id="20" name="Freeform 20"/>
          <p:cNvSpPr/>
          <p:nvPr/>
        </p:nvSpPr>
        <p:spPr>
          <a:xfrm>
            <a:off x="15072089" y="9535126"/>
            <a:ext cx="1823231" cy="303905"/>
          </a:xfrm>
          <a:custGeom>
            <a:avLst/>
            <a:gdLst/>
            <a:ahLst/>
            <a:cxnLst/>
            <a:rect l="l" t="t" r="r" b="b"/>
            <a:pathLst>
              <a:path w="1823231" h="303905">
                <a:moveTo>
                  <a:pt x="0" y="0"/>
                </a:moveTo>
                <a:lnTo>
                  <a:pt x="1823230" y="0"/>
                </a:lnTo>
                <a:lnTo>
                  <a:pt x="1823230" y="303905"/>
                </a:lnTo>
                <a:lnTo>
                  <a:pt x="0" y="30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79686" y="5715355"/>
            <a:ext cx="1898029" cy="316373"/>
          </a:xfrm>
          <a:custGeom>
            <a:avLst/>
            <a:gdLst/>
            <a:ahLst/>
            <a:cxnLst/>
            <a:rect l="l" t="t" r="r" b="b"/>
            <a:pathLst>
              <a:path w="1898029" h="316373">
                <a:moveTo>
                  <a:pt x="0" y="0"/>
                </a:moveTo>
                <a:lnTo>
                  <a:pt x="1898028" y="0"/>
                </a:lnTo>
                <a:lnTo>
                  <a:pt x="1898028" y="316373"/>
                </a:lnTo>
                <a:lnTo>
                  <a:pt x="0" y="316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6895319" y="39469"/>
            <a:ext cx="1392681" cy="1392681"/>
          </a:xfrm>
          <a:custGeom>
            <a:avLst/>
            <a:gdLst/>
            <a:ahLst/>
            <a:cxnLst/>
            <a:rect l="l" t="t" r="r" b="b"/>
            <a:pathLst>
              <a:path w="1392681" h="1392681">
                <a:moveTo>
                  <a:pt x="0" y="0"/>
                </a:moveTo>
                <a:lnTo>
                  <a:pt x="1392681" y="0"/>
                </a:lnTo>
                <a:lnTo>
                  <a:pt x="1392681" y="1392681"/>
                </a:lnTo>
                <a:lnTo>
                  <a:pt x="0" y="1392681"/>
                </a:lnTo>
                <a:lnTo>
                  <a:pt x="0" y="0"/>
                </a:lnTo>
                <a:close/>
              </a:path>
            </a:pathLst>
          </a:custGeom>
          <a:blipFill>
            <a:blip r:embed="rId5"/>
            <a:stretch>
              <a:fillRect/>
            </a:stretch>
          </a:blipFill>
        </p:spPr>
        <p:txBody>
          <a:bodyPr/>
          <a:lstStyle/>
          <a:p>
            <a:endParaRPr lang="en-US"/>
          </a:p>
        </p:txBody>
      </p:sp>
      <p:sp>
        <p:nvSpPr>
          <p:cNvPr id="23" name="TextBox 23"/>
          <p:cNvSpPr txBox="1"/>
          <p:nvPr/>
        </p:nvSpPr>
        <p:spPr>
          <a:xfrm>
            <a:off x="1531425" y="1043858"/>
            <a:ext cx="15225150" cy="769121"/>
          </a:xfrm>
          <a:prstGeom prst="rect">
            <a:avLst/>
          </a:prstGeom>
        </p:spPr>
        <p:txBody>
          <a:bodyPr lIns="0" tIns="0" rIns="0" bIns="0" rtlCol="0" anchor="t">
            <a:spAutoFit/>
          </a:bodyPr>
          <a:lstStyle/>
          <a:p>
            <a:pPr algn="ctr">
              <a:lnSpc>
                <a:spcPts val="6359"/>
              </a:lnSpc>
            </a:pPr>
            <a:r>
              <a:rPr lang="en-US" sz="5299" dirty="0">
                <a:solidFill>
                  <a:srgbClr val="123974"/>
                </a:solidFill>
                <a:latin typeface="Playfair Display Bold"/>
              </a:rPr>
              <a:t>Generative AI : A Quick Survey</a:t>
            </a:r>
          </a:p>
        </p:txBody>
      </p:sp>
      <p:sp>
        <p:nvSpPr>
          <p:cNvPr id="24" name="TextBox 24"/>
          <p:cNvSpPr txBox="1"/>
          <p:nvPr/>
        </p:nvSpPr>
        <p:spPr>
          <a:xfrm>
            <a:off x="1675413" y="2490271"/>
            <a:ext cx="6473975" cy="7055458"/>
          </a:xfrm>
          <a:prstGeom prst="rect">
            <a:avLst/>
          </a:prstGeom>
        </p:spPr>
        <p:txBody>
          <a:bodyPr wrap="square" lIns="0" tIns="0" rIns="0" bIns="0" rtlCol="0" anchor="t">
            <a:spAutoFit/>
          </a:bodyPr>
          <a:lstStyle/>
          <a:p>
            <a:pPr marL="881358" lvl="1" indent="-440679">
              <a:lnSpc>
                <a:spcPts val="898"/>
              </a:lnSpc>
              <a:buFont typeface="Arial"/>
              <a:buChar char="•"/>
            </a:pPr>
            <a:endParaRPr lang="en-US" sz="2800" dirty="0">
              <a:solidFill>
                <a:srgbClr val="123974"/>
              </a:solidFill>
              <a:latin typeface="Playfair Display"/>
            </a:endParaRPr>
          </a:p>
          <a:p>
            <a:pPr marL="881358" lvl="1" indent="-440679">
              <a:lnSpc>
                <a:spcPts val="4898"/>
              </a:lnSpc>
              <a:buFont typeface="Arial"/>
              <a:buChar char="•"/>
            </a:pPr>
            <a:r>
              <a:rPr lang="en-US" sz="2800" dirty="0">
                <a:solidFill>
                  <a:srgbClr val="123974"/>
                </a:solidFill>
                <a:latin typeface="Playfair Display"/>
              </a:rPr>
              <a:t>GenAI represents a meaningful new tool that can help unlock a piece of the unrealized </a:t>
            </a:r>
            <a:r>
              <a:rPr lang="en-US" sz="2800" b="1" dirty="0">
                <a:solidFill>
                  <a:srgbClr val="123974"/>
                </a:solidFill>
                <a:latin typeface="Playfair Display"/>
              </a:rPr>
              <a:t>$1 trillion </a:t>
            </a:r>
            <a:r>
              <a:rPr lang="en-US" sz="2800" dirty="0">
                <a:solidFill>
                  <a:srgbClr val="123974"/>
                </a:solidFill>
                <a:latin typeface="Playfair Display"/>
              </a:rPr>
              <a:t>of productivity improvement potential in the healthcare industry. </a:t>
            </a:r>
            <a:r>
              <a:rPr lang="en-US" sz="3600" baseline="30000" dirty="0">
                <a:solidFill>
                  <a:srgbClr val="123974"/>
                </a:solidFill>
                <a:latin typeface="Playfair Display"/>
              </a:rPr>
              <a:t>[5]</a:t>
            </a:r>
          </a:p>
          <a:p>
            <a:pPr marL="881358" lvl="1" indent="-440679">
              <a:lnSpc>
                <a:spcPts val="898"/>
              </a:lnSpc>
              <a:buFont typeface="Arial"/>
              <a:buChar char="•"/>
            </a:pPr>
            <a:endParaRPr lang="en-US" sz="2800" dirty="0">
              <a:solidFill>
                <a:srgbClr val="123974"/>
              </a:solidFill>
              <a:latin typeface="Playfair Display"/>
            </a:endParaRPr>
          </a:p>
          <a:p>
            <a:pPr marL="881358" lvl="1" indent="-440679">
              <a:lnSpc>
                <a:spcPts val="4898"/>
              </a:lnSpc>
              <a:buFont typeface="Arial"/>
              <a:buChar char="•"/>
            </a:pPr>
            <a:r>
              <a:rPr lang="en-US" sz="2800" dirty="0">
                <a:solidFill>
                  <a:srgbClr val="123974"/>
                </a:solidFill>
                <a:latin typeface="Playfair Display"/>
              </a:rPr>
              <a:t>68 percent of survey respondents in healthcare already use AI tools in their work, with 19 percent using them on a daily basis. </a:t>
            </a:r>
            <a:r>
              <a:rPr lang="en-US" sz="3600" baseline="30000" dirty="0">
                <a:solidFill>
                  <a:srgbClr val="123974"/>
                </a:solidFill>
                <a:latin typeface="Playfair Display"/>
              </a:rPr>
              <a:t>[6]</a:t>
            </a:r>
          </a:p>
          <a:p>
            <a:pPr marL="881358" lvl="1" indent="-440679">
              <a:lnSpc>
                <a:spcPts val="4898"/>
              </a:lnSpc>
              <a:buFont typeface="Arial"/>
              <a:buChar char="•"/>
            </a:pPr>
            <a:endParaRPr lang="en-US" sz="2400" dirty="0">
              <a:solidFill>
                <a:srgbClr val="123974"/>
              </a:solidFill>
              <a:latin typeface="Playfair Display"/>
            </a:endParaRPr>
          </a:p>
        </p:txBody>
      </p:sp>
      <p:sp>
        <p:nvSpPr>
          <p:cNvPr id="25" name="TextBox 2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pic>
        <p:nvPicPr>
          <p:cNvPr id="14" name="Picture 13">
            <a:extLst>
              <a:ext uri="{FF2B5EF4-FFF2-40B4-BE49-F238E27FC236}">
                <a16:creationId xmlns:a16="http://schemas.microsoft.com/office/drawing/2014/main" id="{21D05ACB-9E7C-96FD-0E2C-D707989B858C}"/>
              </a:ext>
            </a:extLst>
          </p:cNvPr>
          <p:cNvPicPr>
            <a:picLocks noChangeAspect="1"/>
          </p:cNvPicPr>
          <p:nvPr/>
        </p:nvPicPr>
        <p:blipFill>
          <a:blip r:embed="rId6"/>
          <a:stretch>
            <a:fillRect/>
          </a:stretch>
        </p:blipFill>
        <p:spPr>
          <a:xfrm>
            <a:off x="8837430" y="2651418"/>
            <a:ext cx="7572437" cy="5792867"/>
          </a:xfrm>
          <a:prstGeom prst="rect">
            <a:avLst/>
          </a:prstGeom>
        </p:spPr>
      </p:pic>
    </p:spTree>
    <p:extLst>
      <p:ext uri="{BB962C8B-B14F-4D97-AF65-F5344CB8AC3E}">
        <p14:creationId xmlns:p14="http://schemas.microsoft.com/office/powerpoint/2010/main" val="116737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655550" y="7795050"/>
            <a:ext cx="1878100" cy="1863900"/>
            <a:chOff x="0" y="0"/>
            <a:chExt cx="2504133" cy="2485200"/>
          </a:xfrm>
        </p:grpSpPr>
        <p:sp>
          <p:nvSpPr>
            <p:cNvPr id="3" name="Freeform 3"/>
            <p:cNvSpPr/>
            <p:nvPr/>
          </p:nvSpPr>
          <p:spPr>
            <a:xfrm>
              <a:off x="127" y="127"/>
              <a:ext cx="2503932" cy="2485136"/>
            </a:xfrm>
            <a:custGeom>
              <a:avLst/>
              <a:gdLst/>
              <a:ahLst/>
              <a:cxnLst/>
              <a:rect l="l" t="t" r="r" b="b"/>
              <a:pathLst>
                <a:path w="2503932" h="2485136">
                  <a:moveTo>
                    <a:pt x="99822" y="0"/>
                  </a:moveTo>
                  <a:cubicBezTo>
                    <a:pt x="124333" y="0"/>
                    <a:pt x="146939" y="9525"/>
                    <a:pt x="165862" y="26162"/>
                  </a:cubicBezTo>
                  <a:lnTo>
                    <a:pt x="2468245" y="2328672"/>
                  </a:lnTo>
                  <a:cubicBezTo>
                    <a:pt x="2503932" y="2364359"/>
                    <a:pt x="2503932" y="2422652"/>
                    <a:pt x="2468245" y="2458466"/>
                  </a:cubicBezTo>
                  <a:cubicBezTo>
                    <a:pt x="2449195" y="2477516"/>
                    <a:pt x="2426589" y="2485136"/>
                    <a:pt x="2402205" y="2485136"/>
                  </a:cubicBezTo>
                  <a:cubicBezTo>
                    <a:pt x="2379599" y="2485136"/>
                    <a:pt x="2355088" y="2477516"/>
                    <a:pt x="2337943" y="2458466"/>
                  </a:cubicBezTo>
                  <a:lnTo>
                    <a:pt x="35560" y="156464"/>
                  </a:lnTo>
                  <a:cubicBezTo>
                    <a:pt x="0" y="120269"/>
                    <a:pt x="0" y="61849"/>
                    <a:pt x="35560" y="26162"/>
                  </a:cubicBezTo>
                  <a:cubicBezTo>
                    <a:pt x="52832" y="9398"/>
                    <a:pt x="77216" y="0"/>
                    <a:pt x="99822" y="0"/>
                  </a:cubicBezTo>
                  <a:close/>
                </a:path>
              </a:pathLst>
            </a:custGeom>
            <a:solidFill>
              <a:srgbClr val="7A7D81"/>
            </a:solidFill>
          </p:spPr>
          <p:txBody>
            <a:bodyPr/>
            <a:lstStyle/>
            <a:p>
              <a:endParaRPr lang="en-US"/>
            </a:p>
          </p:txBody>
        </p:sp>
      </p:grpSp>
      <p:grpSp>
        <p:nvGrpSpPr>
          <p:cNvPr id="4" name="Group 4"/>
          <p:cNvGrpSpPr/>
          <p:nvPr/>
        </p:nvGrpSpPr>
        <p:grpSpPr>
          <a:xfrm>
            <a:off x="-1104900" y="6890300"/>
            <a:ext cx="1592600" cy="1572150"/>
            <a:chOff x="0" y="0"/>
            <a:chExt cx="2123467" cy="2096200"/>
          </a:xfrm>
        </p:grpSpPr>
        <p:sp>
          <p:nvSpPr>
            <p:cNvPr id="5" name="Freeform 5"/>
            <p:cNvSpPr/>
            <p:nvPr/>
          </p:nvSpPr>
          <p:spPr>
            <a:xfrm>
              <a:off x="127" y="0"/>
              <a:ext cx="2123186" cy="2096262"/>
            </a:xfrm>
            <a:custGeom>
              <a:avLst/>
              <a:gdLst/>
              <a:ahLst/>
              <a:cxnLst/>
              <a:rect l="l" t="t" r="r" b="b"/>
              <a:pathLst>
                <a:path w="2123186" h="2096262">
                  <a:moveTo>
                    <a:pt x="146304" y="0"/>
                  </a:moveTo>
                  <a:cubicBezTo>
                    <a:pt x="180467" y="0"/>
                    <a:pt x="215011" y="12700"/>
                    <a:pt x="241427" y="37973"/>
                  </a:cubicBezTo>
                  <a:lnTo>
                    <a:pt x="2070354" y="1869313"/>
                  </a:lnTo>
                  <a:cubicBezTo>
                    <a:pt x="2123186" y="1920367"/>
                    <a:pt x="2123186" y="2004949"/>
                    <a:pt x="2070354" y="2057908"/>
                  </a:cubicBezTo>
                  <a:cubicBezTo>
                    <a:pt x="2044065" y="2083562"/>
                    <a:pt x="2009775" y="2096262"/>
                    <a:pt x="1975612" y="2096262"/>
                  </a:cubicBezTo>
                  <a:cubicBezTo>
                    <a:pt x="1941449" y="2096262"/>
                    <a:pt x="1907540" y="2083562"/>
                    <a:pt x="1882267" y="2057908"/>
                  </a:cubicBezTo>
                  <a:lnTo>
                    <a:pt x="52832" y="226568"/>
                  </a:lnTo>
                  <a:cubicBezTo>
                    <a:pt x="0" y="175895"/>
                    <a:pt x="0" y="90932"/>
                    <a:pt x="52832" y="37973"/>
                  </a:cubicBezTo>
                  <a:cubicBezTo>
                    <a:pt x="78105" y="12700"/>
                    <a:pt x="112014" y="0"/>
                    <a:pt x="146304" y="0"/>
                  </a:cubicBezTo>
                  <a:close/>
                </a:path>
              </a:pathLst>
            </a:custGeom>
            <a:solidFill>
              <a:srgbClr val="0077BF"/>
            </a:solidFill>
          </p:spPr>
          <p:txBody>
            <a:bodyPr/>
            <a:lstStyle/>
            <a:p>
              <a:endParaRPr lang="en-US"/>
            </a:p>
          </p:txBody>
        </p:sp>
      </p:grpSp>
      <p:grpSp>
        <p:nvGrpSpPr>
          <p:cNvPr id="6" name="Group 6"/>
          <p:cNvGrpSpPr/>
          <p:nvPr/>
        </p:nvGrpSpPr>
        <p:grpSpPr>
          <a:xfrm>
            <a:off x="-308600" y="6980568"/>
            <a:ext cx="3757200" cy="3721900"/>
            <a:chOff x="0" y="0"/>
            <a:chExt cx="5009600" cy="4962533"/>
          </a:xfrm>
        </p:grpSpPr>
        <p:sp>
          <p:nvSpPr>
            <p:cNvPr id="7" name="Freeform 7"/>
            <p:cNvSpPr/>
            <p:nvPr/>
          </p:nvSpPr>
          <p:spPr>
            <a:xfrm>
              <a:off x="127" y="0"/>
              <a:ext cx="5009388" cy="4962652"/>
            </a:xfrm>
            <a:custGeom>
              <a:avLst/>
              <a:gdLst/>
              <a:ahLst/>
              <a:cxnLst/>
              <a:rect l="l" t="t" r="r" b="b"/>
              <a:pathLst>
                <a:path w="5009388" h="4962652">
                  <a:moveTo>
                    <a:pt x="263525" y="0"/>
                  </a:moveTo>
                  <a:cubicBezTo>
                    <a:pt x="325882" y="0"/>
                    <a:pt x="387858" y="24511"/>
                    <a:pt x="434975" y="69723"/>
                  </a:cubicBezTo>
                  <a:lnTo>
                    <a:pt x="4915408" y="4551553"/>
                  </a:lnTo>
                  <a:cubicBezTo>
                    <a:pt x="5009388" y="4643882"/>
                    <a:pt x="5009388" y="4798441"/>
                    <a:pt x="4915408" y="4892548"/>
                  </a:cubicBezTo>
                  <a:cubicBezTo>
                    <a:pt x="4868291" y="4940046"/>
                    <a:pt x="4805934" y="4962652"/>
                    <a:pt x="4743958" y="4962652"/>
                  </a:cubicBezTo>
                  <a:cubicBezTo>
                    <a:pt x="4681601" y="4962652"/>
                    <a:pt x="4621403" y="4940046"/>
                    <a:pt x="4574413" y="4892548"/>
                  </a:cubicBezTo>
                  <a:lnTo>
                    <a:pt x="93980" y="412369"/>
                  </a:lnTo>
                  <a:cubicBezTo>
                    <a:pt x="0" y="318389"/>
                    <a:pt x="0" y="163703"/>
                    <a:pt x="93980" y="69723"/>
                  </a:cubicBezTo>
                  <a:cubicBezTo>
                    <a:pt x="139192" y="24511"/>
                    <a:pt x="201549" y="0"/>
                    <a:pt x="263525" y="0"/>
                  </a:cubicBezTo>
                  <a:close/>
                </a:path>
              </a:pathLst>
            </a:custGeom>
            <a:solidFill>
              <a:srgbClr val="0077BF"/>
            </a:solidFill>
          </p:spPr>
          <p:txBody>
            <a:bodyPr/>
            <a:lstStyle/>
            <a:p>
              <a:endParaRPr lang="en-US"/>
            </a:p>
          </p:txBody>
        </p:sp>
      </p:grpSp>
      <p:grpSp>
        <p:nvGrpSpPr>
          <p:cNvPr id="8" name="Group 8"/>
          <p:cNvGrpSpPr/>
          <p:nvPr/>
        </p:nvGrpSpPr>
        <p:grpSpPr>
          <a:xfrm>
            <a:off x="600075" y="248950"/>
            <a:ext cx="1244950" cy="1234800"/>
            <a:chOff x="0" y="0"/>
            <a:chExt cx="1659933" cy="1646400"/>
          </a:xfrm>
        </p:grpSpPr>
        <p:sp>
          <p:nvSpPr>
            <p:cNvPr id="9" name="Freeform 9"/>
            <p:cNvSpPr/>
            <p:nvPr/>
          </p:nvSpPr>
          <p:spPr>
            <a:xfrm>
              <a:off x="0" y="0"/>
              <a:ext cx="1659890" cy="1646301"/>
            </a:xfrm>
            <a:custGeom>
              <a:avLst/>
              <a:gdLst/>
              <a:ahLst/>
              <a:cxnLst/>
              <a:rect l="l" t="t" r="r" b="b"/>
              <a:pathLst>
                <a:path w="1659890" h="1646301">
                  <a:moveTo>
                    <a:pt x="67183" y="0"/>
                  </a:moveTo>
                  <a:cubicBezTo>
                    <a:pt x="83058" y="0"/>
                    <a:pt x="99060" y="5715"/>
                    <a:pt x="111252" y="17018"/>
                  </a:cubicBezTo>
                  <a:lnTo>
                    <a:pt x="1635506" y="1543050"/>
                  </a:lnTo>
                  <a:cubicBezTo>
                    <a:pt x="1659890" y="1567561"/>
                    <a:pt x="1659890" y="1605026"/>
                    <a:pt x="1635506" y="1629410"/>
                  </a:cubicBezTo>
                  <a:cubicBezTo>
                    <a:pt x="1624203" y="1640713"/>
                    <a:pt x="1608582" y="1646301"/>
                    <a:pt x="1592961" y="1646301"/>
                  </a:cubicBezTo>
                  <a:cubicBezTo>
                    <a:pt x="1577340" y="1646301"/>
                    <a:pt x="1561719" y="1640586"/>
                    <a:pt x="1550543" y="1629410"/>
                  </a:cubicBezTo>
                  <a:lnTo>
                    <a:pt x="24384" y="103378"/>
                  </a:lnTo>
                  <a:cubicBezTo>
                    <a:pt x="0" y="80772"/>
                    <a:pt x="0" y="41402"/>
                    <a:pt x="24384" y="17018"/>
                  </a:cubicBezTo>
                  <a:cubicBezTo>
                    <a:pt x="35687" y="5715"/>
                    <a:pt x="51308" y="0"/>
                    <a:pt x="67183" y="0"/>
                  </a:cubicBezTo>
                  <a:close/>
                </a:path>
              </a:pathLst>
            </a:custGeom>
            <a:solidFill>
              <a:srgbClr val="7A7D81"/>
            </a:solidFill>
          </p:spPr>
          <p:txBody>
            <a:bodyPr/>
            <a:lstStyle/>
            <a:p>
              <a:endParaRPr lang="en-US"/>
            </a:p>
          </p:txBody>
        </p:sp>
      </p:grpSp>
      <p:grpSp>
        <p:nvGrpSpPr>
          <p:cNvPr id="10" name="Group 10"/>
          <p:cNvGrpSpPr/>
          <p:nvPr/>
        </p:nvGrpSpPr>
        <p:grpSpPr>
          <a:xfrm>
            <a:off x="-362926" y="248950"/>
            <a:ext cx="1924550" cy="1910650"/>
            <a:chOff x="0" y="0"/>
            <a:chExt cx="2566067" cy="2547533"/>
          </a:xfrm>
        </p:grpSpPr>
        <p:sp>
          <p:nvSpPr>
            <p:cNvPr id="11" name="Freeform 11"/>
            <p:cNvSpPr/>
            <p:nvPr/>
          </p:nvSpPr>
          <p:spPr>
            <a:xfrm>
              <a:off x="127" y="127"/>
              <a:ext cx="2565908" cy="2547366"/>
            </a:xfrm>
            <a:custGeom>
              <a:avLst/>
              <a:gdLst/>
              <a:ahLst/>
              <a:cxnLst/>
              <a:rect l="l" t="t" r="r" b="b"/>
              <a:pathLst>
                <a:path w="2565908" h="2547366">
                  <a:moveTo>
                    <a:pt x="103505" y="0"/>
                  </a:moveTo>
                  <a:cubicBezTo>
                    <a:pt x="127889" y="0"/>
                    <a:pt x="152781" y="9525"/>
                    <a:pt x="171323" y="28448"/>
                  </a:cubicBezTo>
                  <a:lnTo>
                    <a:pt x="2530221" y="2387346"/>
                  </a:lnTo>
                  <a:cubicBezTo>
                    <a:pt x="2565908" y="2423033"/>
                    <a:pt x="2565908" y="2483231"/>
                    <a:pt x="2530221" y="2518918"/>
                  </a:cubicBezTo>
                  <a:cubicBezTo>
                    <a:pt x="2511171" y="2537841"/>
                    <a:pt x="2486787" y="2547366"/>
                    <a:pt x="2462403" y="2547366"/>
                  </a:cubicBezTo>
                  <a:cubicBezTo>
                    <a:pt x="2438019" y="2547366"/>
                    <a:pt x="2415286" y="2537841"/>
                    <a:pt x="2396363" y="2518918"/>
                  </a:cubicBezTo>
                  <a:lnTo>
                    <a:pt x="37465" y="160401"/>
                  </a:lnTo>
                  <a:cubicBezTo>
                    <a:pt x="0" y="124333"/>
                    <a:pt x="0" y="64135"/>
                    <a:pt x="37465" y="28448"/>
                  </a:cubicBezTo>
                  <a:cubicBezTo>
                    <a:pt x="56515" y="9398"/>
                    <a:pt x="79121" y="0"/>
                    <a:pt x="103505" y="0"/>
                  </a:cubicBezTo>
                  <a:close/>
                </a:path>
              </a:pathLst>
            </a:custGeom>
            <a:solidFill>
              <a:srgbClr val="7A7D81"/>
            </a:solidFill>
          </p:spPr>
          <p:txBody>
            <a:bodyPr/>
            <a:lstStyle/>
            <a:p>
              <a:endParaRPr lang="en-US"/>
            </a:p>
          </p:txBody>
        </p:sp>
      </p:grpSp>
      <p:grpSp>
        <p:nvGrpSpPr>
          <p:cNvPr id="12" name="Group 12"/>
          <p:cNvGrpSpPr/>
          <p:nvPr/>
        </p:nvGrpSpPr>
        <p:grpSpPr>
          <a:xfrm>
            <a:off x="-308600" y="-202300"/>
            <a:ext cx="2696100" cy="2676400"/>
            <a:chOff x="0" y="0"/>
            <a:chExt cx="3594800" cy="3568533"/>
          </a:xfrm>
        </p:grpSpPr>
        <p:sp>
          <p:nvSpPr>
            <p:cNvPr id="13" name="Freeform 13"/>
            <p:cNvSpPr/>
            <p:nvPr/>
          </p:nvSpPr>
          <p:spPr>
            <a:xfrm>
              <a:off x="127" y="0"/>
              <a:ext cx="3594608" cy="3568446"/>
            </a:xfrm>
            <a:custGeom>
              <a:avLst/>
              <a:gdLst/>
              <a:ahLst/>
              <a:cxnLst/>
              <a:rect l="l" t="t" r="r" b="b"/>
              <a:pathLst>
                <a:path w="3594608" h="3568446">
                  <a:moveTo>
                    <a:pt x="145034" y="0"/>
                  </a:moveTo>
                  <a:cubicBezTo>
                    <a:pt x="178943" y="0"/>
                    <a:pt x="212852" y="13081"/>
                    <a:pt x="237363" y="37973"/>
                  </a:cubicBezTo>
                  <a:lnTo>
                    <a:pt x="3544062" y="3344164"/>
                  </a:lnTo>
                  <a:cubicBezTo>
                    <a:pt x="3594608" y="3395218"/>
                    <a:pt x="3594608" y="3478022"/>
                    <a:pt x="3544062" y="3530854"/>
                  </a:cubicBezTo>
                  <a:cubicBezTo>
                    <a:pt x="3517392" y="3555238"/>
                    <a:pt x="3483483" y="3568446"/>
                    <a:pt x="3449574" y="3568446"/>
                  </a:cubicBezTo>
                  <a:cubicBezTo>
                    <a:pt x="3415665" y="3568446"/>
                    <a:pt x="3381756" y="3555365"/>
                    <a:pt x="3357245" y="3530854"/>
                  </a:cubicBezTo>
                  <a:lnTo>
                    <a:pt x="51054" y="224282"/>
                  </a:lnTo>
                  <a:cubicBezTo>
                    <a:pt x="0" y="173609"/>
                    <a:pt x="0" y="90424"/>
                    <a:pt x="51054" y="37973"/>
                  </a:cubicBezTo>
                  <a:cubicBezTo>
                    <a:pt x="77216" y="13081"/>
                    <a:pt x="111125" y="0"/>
                    <a:pt x="145034" y="0"/>
                  </a:cubicBezTo>
                  <a:close/>
                </a:path>
              </a:pathLst>
            </a:custGeom>
            <a:solidFill>
              <a:srgbClr val="0077BF"/>
            </a:solidFill>
          </p:spPr>
          <p:txBody>
            <a:bodyPr/>
            <a:lstStyle/>
            <a:p>
              <a:endParaRPr lang="en-US"/>
            </a:p>
          </p:txBody>
        </p:sp>
      </p:grpSp>
      <p:grpSp>
        <p:nvGrpSpPr>
          <p:cNvPr id="14" name="Group 14"/>
          <p:cNvGrpSpPr/>
          <p:nvPr/>
        </p:nvGrpSpPr>
        <p:grpSpPr>
          <a:xfrm>
            <a:off x="15820195" y="663351"/>
            <a:ext cx="1417610" cy="1407918"/>
            <a:chOff x="0" y="0"/>
            <a:chExt cx="1890147" cy="1877224"/>
          </a:xfrm>
        </p:grpSpPr>
        <p:sp>
          <p:nvSpPr>
            <p:cNvPr id="15" name="Freeform 15"/>
            <p:cNvSpPr/>
            <p:nvPr/>
          </p:nvSpPr>
          <p:spPr>
            <a:xfrm>
              <a:off x="127" y="0"/>
              <a:ext cx="1890014" cy="1877187"/>
            </a:xfrm>
            <a:custGeom>
              <a:avLst/>
              <a:gdLst/>
              <a:ahLst/>
              <a:cxnLst/>
              <a:rect l="l" t="t" r="r" b="b"/>
              <a:pathLst>
                <a:path w="1890014" h="1877187">
                  <a:moveTo>
                    <a:pt x="74930" y="0"/>
                  </a:moveTo>
                  <a:cubicBezTo>
                    <a:pt x="92583" y="0"/>
                    <a:pt x="110236" y="6477"/>
                    <a:pt x="124206" y="19431"/>
                  </a:cubicBezTo>
                  <a:lnTo>
                    <a:pt x="1864233" y="1759331"/>
                  </a:lnTo>
                  <a:cubicBezTo>
                    <a:pt x="1890014" y="1787271"/>
                    <a:pt x="1890014" y="1830070"/>
                    <a:pt x="1864233" y="1857883"/>
                  </a:cubicBezTo>
                  <a:cubicBezTo>
                    <a:pt x="1850263" y="1870710"/>
                    <a:pt x="1832737" y="1877187"/>
                    <a:pt x="1814957" y="1877187"/>
                  </a:cubicBezTo>
                  <a:cubicBezTo>
                    <a:pt x="1797177" y="1877187"/>
                    <a:pt x="1779651" y="1870710"/>
                    <a:pt x="1765808" y="1857883"/>
                  </a:cubicBezTo>
                  <a:lnTo>
                    <a:pt x="25781" y="117856"/>
                  </a:lnTo>
                  <a:cubicBezTo>
                    <a:pt x="0" y="92075"/>
                    <a:pt x="0" y="47244"/>
                    <a:pt x="25781" y="19431"/>
                  </a:cubicBezTo>
                  <a:cubicBezTo>
                    <a:pt x="39624" y="6477"/>
                    <a:pt x="57277" y="0"/>
                    <a:pt x="74930" y="0"/>
                  </a:cubicBezTo>
                  <a:close/>
                </a:path>
              </a:pathLst>
            </a:custGeom>
            <a:solidFill>
              <a:srgbClr val="0077BF"/>
            </a:solidFill>
          </p:spPr>
          <p:txBody>
            <a:bodyPr/>
            <a:lstStyle/>
            <a:p>
              <a:endParaRPr lang="en-US"/>
            </a:p>
          </p:txBody>
        </p:sp>
      </p:grpSp>
      <p:grpSp>
        <p:nvGrpSpPr>
          <p:cNvPr id="16" name="Group 16"/>
          <p:cNvGrpSpPr/>
          <p:nvPr/>
        </p:nvGrpSpPr>
        <p:grpSpPr>
          <a:xfrm>
            <a:off x="16140619" y="556555"/>
            <a:ext cx="2194372" cy="2178524"/>
            <a:chOff x="0" y="0"/>
            <a:chExt cx="2925829" cy="2904699"/>
          </a:xfrm>
        </p:grpSpPr>
        <p:sp>
          <p:nvSpPr>
            <p:cNvPr id="17" name="Freeform 17"/>
            <p:cNvSpPr/>
            <p:nvPr/>
          </p:nvSpPr>
          <p:spPr>
            <a:xfrm>
              <a:off x="0" y="0"/>
              <a:ext cx="2925826" cy="2904744"/>
            </a:xfrm>
            <a:custGeom>
              <a:avLst/>
              <a:gdLst/>
              <a:ahLst/>
              <a:cxnLst/>
              <a:rect l="l" t="t" r="r" b="b"/>
              <a:pathLst>
                <a:path w="2925826" h="2904744">
                  <a:moveTo>
                    <a:pt x="118110" y="0"/>
                  </a:moveTo>
                  <a:cubicBezTo>
                    <a:pt x="145923" y="0"/>
                    <a:pt x="173736" y="10922"/>
                    <a:pt x="193421" y="30480"/>
                  </a:cubicBezTo>
                  <a:lnTo>
                    <a:pt x="2882519" y="2722245"/>
                  </a:lnTo>
                  <a:cubicBezTo>
                    <a:pt x="2925826" y="2762885"/>
                    <a:pt x="2925826" y="2831465"/>
                    <a:pt x="2882519" y="2872232"/>
                  </a:cubicBezTo>
                  <a:cubicBezTo>
                    <a:pt x="2863469" y="2893949"/>
                    <a:pt x="2835656" y="2904744"/>
                    <a:pt x="2807208" y="2904744"/>
                  </a:cubicBezTo>
                  <a:cubicBezTo>
                    <a:pt x="2779268" y="2904744"/>
                    <a:pt x="2751455" y="2893822"/>
                    <a:pt x="2732405" y="2872232"/>
                  </a:cubicBezTo>
                  <a:lnTo>
                    <a:pt x="42799" y="183007"/>
                  </a:lnTo>
                  <a:cubicBezTo>
                    <a:pt x="0" y="141859"/>
                    <a:pt x="0" y="73152"/>
                    <a:pt x="42799" y="30480"/>
                  </a:cubicBezTo>
                  <a:cubicBezTo>
                    <a:pt x="61849" y="10922"/>
                    <a:pt x="90170" y="0"/>
                    <a:pt x="118110" y="0"/>
                  </a:cubicBezTo>
                  <a:close/>
                </a:path>
              </a:pathLst>
            </a:custGeom>
            <a:solidFill>
              <a:srgbClr val="0077BF"/>
            </a:solidFill>
          </p:spPr>
          <p:txBody>
            <a:bodyPr/>
            <a:lstStyle/>
            <a:p>
              <a:endParaRPr lang="en-US"/>
            </a:p>
          </p:txBody>
        </p:sp>
      </p:grpSp>
      <p:grpSp>
        <p:nvGrpSpPr>
          <p:cNvPr id="18" name="Group 18"/>
          <p:cNvGrpSpPr/>
          <p:nvPr/>
        </p:nvGrpSpPr>
        <p:grpSpPr>
          <a:xfrm>
            <a:off x="13941445" y="-657375"/>
            <a:ext cx="3757500" cy="3723300"/>
            <a:chOff x="0" y="0"/>
            <a:chExt cx="5010000" cy="4964400"/>
          </a:xfrm>
        </p:grpSpPr>
        <p:sp>
          <p:nvSpPr>
            <p:cNvPr id="19" name="Freeform 19"/>
            <p:cNvSpPr/>
            <p:nvPr/>
          </p:nvSpPr>
          <p:spPr>
            <a:xfrm>
              <a:off x="0" y="127"/>
              <a:ext cx="5010023" cy="4964303"/>
            </a:xfrm>
            <a:custGeom>
              <a:avLst/>
              <a:gdLst/>
              <a:ahLst/>
              <a:cxnLst/>
              <a:rect l="l" t="t" r="r" b="b"/>
              <a:pathLst>
                <a:path w="5010023" h="4964303">
                  <a:moveTo>
                    <a:pt x="264033" y="0"/>
                  </a:moveTo>
                  <a:cubicBezTo>
                    <a:pt x="326009" y="0"/>
                    <a:pt x="388366" y="24384"/>
                    <a:pt x="435483" y="71374"/>
                  </a:cubicBezTo>
                  <a:lnTo>
                    <a:pt x="4915535" y="4551934"/>
                  </a:lnTo>
                  <a:cubicBezTo>
                    <a:pt x="5010023" y="4645914"/>
                    <a:pt x="5010023" y="4798314"/>
                    <a:pt x="4915535" y="4892929"/>
                  </a:cubicBezTo>
                  <a:cubicBezTo>
                    <a:pt x="4868545" y="4939919"/>
                    <a:pt x="4806569" y="4964303"/>
                    <a:pt x="4744085" y="4964303"/>
                  </a:cubicBezTo>
                  <a:cubicBezTo>
                    <a:pt x="4684014" y="4964303"/>
                    <a:pt x="4621530" y="4939919"/>
                    <a:pt x="4574540" y="4892929"/>
                  </a:cubicBezTo>
                  <a:lnTo>
                    <a:pt x="94488" y="412242"/>
                  </a:lnTo>
                  <a:cubicBezTo>
                    <a:pt x="0" y="318262"/>
                    <a:pt x="0" y="165862"/>
                    <a:pt x="94488" y="71374"/>
                  </a:cubicBezTo>
                  <a:cubicBezTo>
                    <a:pt x="141478" y="24384"/>
                    <a:pt x="201676" y="0"/>
                    <a:pt x="264033" y="0"/>
                  </a:cubicBezTo>
                  <a:close/>
                </a:path>
              </a:pathLst>
            </a:custGeom>
            <a:solidFill>
              <a:srgbClr val="7A7D81"/>
            </a:solidFill>
          </p:spPr>
          <p:txBody>
            <a:bodyPr/>
            <a:lstStyle/>
            <a:p>
              <a:endParaRPr lang="en-US"/>
            </a:p>
          </p:txBody>
        </p:sp>
      </p:grpSp>
      <p:grpSp>
        <p:nvGrpSpPr>
          <p:cNvPr id="20" name="Group 20"/>
          <p:cNvGrpSpPr/>
          <p:nvPr/>
        </p:nvGrpSpPr>
        <p:grpSpPr>
          <a:xfrm>
            <a:off x="16138218" y="9102848"/>
            <a:ext cx="1609716" cy="1599620"/>
            <a:chOff x="0" y="0"/>
            <a:chExt cx="2146288" cy="2132827"/>
          </a:xfrm>
        </p:grpSpPr>
        <p:sp>
          <p:nvSpPr>
            <p:cNvPr id="21" name="Freeform 21"/>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grpSp>
        <p:nvGrpSpPr>
          <p:cNvPr id="22" name="Group 22"/>
          <p:cNvGrpSpPr/>
          <p:nvPr/>
        </p:nvGrpSpPr>
        <p:grpSpPr>
          <a:xfrm>
            <a:off x="15677078" y="9336338"/>
            <a:ext cx="3488020" cy="3464332"/>
            <a:chOff x="0" y="0"/>
            <a:chExt cx="4650693" cy="4619109"/>
          </a:xfrm>
        </p:grpSpPr>
        <p:sp>
          <p:nvSpPr>
            <p:cNvPr id="23" name="Freeform 23"/>
            <p:cNvSpPr/>
            <p:nvPr/>
          </p:nvSpPr>
          <p:spPr>
            <a:xfrm>
              <a:off x="127" y="127"/>
              <a:ext cx="4650486" cy="4618990"/>
            </a:xfrm>
            <a:custGeom>
              <a:avLst/>
              <a:gdLst/>
              <a:ahLst/>
              <a:cxnLst/>
              <a:rect l="l" t="t" r="r" b="b"/>
              <a:pathLst>
                <a:path w="4650486" h="4618990">
                  <a:moveTo>
                    <a:pt x="185547" y="0"/>
                  </a:moveTo>
                  <a:cubicBezTo>
                    <a:pt x="229362" y="0"/>
                    <a:pt x="273304" y="14605"/>
                    <a:pt x="307213" y="48641"/>
                  </a:cubicBezTo>
                  <a:lnTo>
                    <a:pt x="4584954" y="4326382"/>
                  </a:lnTo>
                  <a:cubicBezTo>
                    <a:pt x="4650486" y="4391914"/>
                    <a:pt x="4650486" y="4501896"/>
                    <a:pt x="4584954" y="4567428"/>
                  </a:cubicBezTo>
                  <a:cubicBezTo>
                    <a:pt x="4552823" y="4601972"/>
                    <a:pt x="4508881" y="4618990"/>
                    <a:pt x="4465066" y="4618990"/>
                  </a:cubicBezTo>
                  <a:cubicBezTo>
                    <a:pt x="4421251" y="4618990"/>
                    <a:pt x="4377182" y="4601972"/>
                    <a:pt x="4343273" y="4567428"/>
                  </a:cubicBezTo>
                  <a:lnTo>
                    <a:pt x="66040" y="290195"/>
                  </a:lnTo>
                  <a:cubicBezTo>
                    <a:pt x="0" y="224155"/>
                    <a:pt x="0" y="114554"/>
                    <a:pt x="66040" y="48514"/>
                  </a:cubicBezTo>
                  <a:cubicBezTo>
                    <a:pt x="99949" y="14605"/>
                    <a:pt x="141605" y="0"/>
                    <a:pt x="185547" y="0"/>
                  </a:cubicBezTo>
                  <a:close/>
                </a:path>
              </a:pathLst>
            </a:custGeom>
            <a:solidFill>
              <a:srgbClr val="0077BF"/>
            </a:solidFill>
          </p:spPr>
          <p:txBody>
            <a:bodyPr/>
            <a:lstStyle/>
            <a:p>
              <a:endParaRPr lang="en-US"/>
            </a:p>
          </p:txBody>
        </p:sp>
      </p:grpSp>
      <p:grpSp>
        <p:nvGrpSpPr>
          <p:cNvPr id="24" name="Group 24"/>
          <p:cNvGrpSpPr/>
          <p:nvPr/>
        </p:nvGrpSpPr>
        <p:grpSpPr>
          <a:xfrm>
            <a:off x="15568002" y="7795050"/>
            <a:ext cx="3119084" cy="3082576"/>
            <a:chOff x="0" y="0"/>
            <a:chExt cx="4158779" cy="4110101"/>
          </a:xfrm>
        </p:grpSpPr>
        <p:sp>
          <p:nvSpPr>
            <p:cNvPr id="25" name="Freeform 25"/>
            <p:cNvSpPr/>
            <p:nvPr/>
          </p:nvSpPr>
          <p:spPr>
            <a:xfrm>
              <a:off x="127" y="0"/>
              <a:ext cx="4158742" cy="4109974"/>
            </a:xfrm>
            <a:custGeom>
              <a:avLst/>
              <a:gdLst/>
              <a:ahLst/>
              <a:cxnLst/>
              <a:rect l="l" t="t" r="r" b="b"/>
              <a:pathLst>
                <a:path w="4158742" h="4109974">
                  <a:moveTo>
                    <a:pt x="283972" y="0"/>
                  </a:moveTo>
                  <a:cubicBezTo>
                    <a:pt x="350139" y="0"/>
                    <a:pt x="416306" y="25654"/>
                    <a:pt x="467487" y="76962"/>
                  </a:cubicBezTo>
                  <a:lnTo>
                    <a:pt x="4058158" y="3667633"/>
                  </a:lnTo>
                  <a:cubicBezTo>
                    <a:pt x="4158742" y="3768090"/>
                    <a:pt x="4158742" y="3934714"/>
                    <a:pt x="4058158" y="4035171"/>
                  </a:cubicBezTo>
                  <a:cubicBezTo>
                    <a:pt x="4009009" y="4084320"/>
                    <a:pt x="3942842" y="4109974"/>
                    <a:pt x="3876675" y="4109974"/>
                  </a:cubicBezTo>
                  <a:cubicBezTo>
                    <a:pt x="3810508" y="4109974"/>
                    <a:pt x="3742309" y="4084320"/>
                    <a:pt x="3693160" y="4035171"/>
                  </a:cubicBezTo>
                  <a:lnTo>
                    <a:pt x="99822" y="442468"/>
                  </a:lnTo>
                  <a:cubicBezTo>
                    <a:pt x="0" y="342011"/>
                    <a:pt x="0" y="177419"/>
                    <a:pt x="99822" y="76962"/>
                  </a:cubicBezTo>
                  <a:cubicBezTo>
                    <a:pt x="151130" y="25654"/>
                    <a:pt x="217805" y="0"/>
                    <a:pt x="283972" y="0"/>
                  </a:cubicBezTo>
                  <a:close/>
                </a:path>
              </a:pathLst>
            </a:custGeom>
            <a:solidFill>
              <a:srgbClr val="0077BF"/>
            </a:solidFill>
          </p:spPr>
          <p:txBody>
            <a:bodyPr/>
            <a:lstStyle/>
            <a:p>
              <a:endParaRPr lang="en-US"/>
            </a:p>
          </p:txBody>
        </p:sp>
      </p:grpSp>
      <p:grpSp>
        <p:nvGrpSpPr>
          <p:cNvPr id="26" name="Group 26"/>
          <p:cNvGrpSpPr/>
          <p:nvPr/>
        </p:nvGrpSpPr>
        <p:grpSpPr>
          <a:xfrm>
            <a:off x="16003478" y="7503228"/>
            <a:ext cx="1609716" cy="1599620"/>
            <a:chOff x="0" y="0"/>
            <a:chExt cx="2146288" cy="2132827"/>
          </a:xfrm>
        </p:grpSpPr>
        <p:sp>
          <p:nvSpPr>
            <p:cNvPr id="27" name="Freeform 27"/>
            <p:cNvSpPr/>
            <p:nvPr/>
          </p:nvSpPr>
          <p:spPr>
            <a:xfrm>
              <a:off x="0" y="0"/>
              <a:ext cx="2146173" cy="2132711"/>
            </a:xfrm>
            <a:custGeom>
              <a:avLst/>
              <a:gdLst/>
              <a:ahLst/>
              <a:cxnLst/>
              <a:rect l="l" t="t" r="r" b="b"/>
              <a:pathLst>
                <a:path w="2146173" h="2132711">
                  <a:moveTo>
                    <a:pt x="86614" y="0"/>
                  </a:moveTo>
                  <a:cubicBezTo>
                    <a:pt x="106807" y="0"/>
                    <a:pt x="127000" y="8001"/>
                    <a:pt x="141732" y="23749"/>
                  </a:cubicBezTo>
                  <a:lnTo>
                    <a:pt x="2116963" y="1996694"/>
                  </a:lnTo>
                  <a:cubicBezTo>
                    <a:pt x="2146173" y="2028317"/>
                    <a:pt x="2146173" y="2079879"/>
                    <a:pt x="2116963" y="2109089"/>
                  </a:cubicBezTo>
                  <a:cubicBezTo>
                    <a:pt x="2101215" y="2124837"/>
                    <a:pt x="2081022" y="2132711"/>
                    <a:pt x="2060829" y="2132711"/>
                  </a:cubicBezTo>
                  <a:cubicBezTo>
                    <a:pt x="2040636" y="2132711"/>
                    <a:pt x="2020443" y="2124837"/>
                    <a:pt x="2004695" y="2109089"/>
                  </a:cubicBezTo>
                  <a:lnTo>
                    <a:pt x="31623" y="133731"/>
                  </a:lnTo>
                  <a:cubicBezTo>
                    <a:pt x="0" y="104521"/>
                    <a:pt x="0" y="52959"/>
                    <a:pt x="31623" y="23749"/>
                  </a:cubicBezTo>
                  <a:cubicBezTo>
                    <a:pt x="46228" y="8001"/>
                    <a:pt x="66421" y="0"/>
                    <a:pt x="86614" y="0"/>
                  </a:cubicBezTo>
                  <a:close/>
                </a:path>
              </a:pathLst>
            </a:custGeom>
            <a:solidFill>
              <a:srgbClr val="7A7D81"/>
            </a:solidFill>
          </p:spPr>
          <p:txBody>
            <a:bodyPr/>
            <a:lstStyle/>
            <a:p>
              <a:endParaRPr lang="en-US"/>
            </a:p>
          </p:txBody>
        </p:sp>
      </p:grpSp>
      <p:sp>
        <p:nvSpPr>
          <p:cNvPr id="28" name="Freeform 28"/>
          <p:cNvSpPr/>
          <p:nvPr/>
        </p:nvSpPr>
        <p:spPr>
          <a:xfrm>
            <a:off x="193032" y="517120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4900632" y="594976"/>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30"/>
          <p:cNvSpPr txBox="1"/>
          <p:nvPr/>
        </p:nvSpPr>
        <p:spPr>
          <a:xfrm>
            <a:off x="6045279" y="3441441"/>
            <a:ext cx="10897031" cy="1692771"/>
          </a:xfrm>
          <a:prstGeom prst="rect">
            <a:avLst/>
          </a:prstGeom>
        </p:spPr>
        <p:txBody>
          <a:bodyPr wrap="square" lIns="0" tIns="0" rIns="0" bIns="0" rtlCol="0" anchor="t">
            <a:spAutoFit/>
          </a:bodyPr>
          <a:lstStyle/>
          <a:p>
            <a:pPr algn="l">
              <a:lnSpc>
                <a:spcPts val="13200"/>
              </a:lnSpc>
            </a:pPr>
            <a:r>
              <a:rPr lang="en-US" sz="11000" dirty="0">
                <a:solidFill>
                  <a:srgbClr val="0077BF"/>
                </a:solidFill>
                <a:latin typeface="Playfair Display Bold"/>
              </a:rPr>
              <a:t>GenAI Models</a:t>
            </a:r>
          </a:p>
        </p:txBody>
      </p:sp>
      <p:sp>
        <p:nvSpPr>
          <p:cNvPr id="31" name="TextBox 31"/>
          <p:cNvSpPr txBox="1"/>
          <p:nvPr/>
        </p:nvSpPr>
        <p:spPr>
          <a:xfrm>
            <a:off x="3175026" y="3543141"/>
            <a:ext cx="1950750" cy="1692771"/>
          </a:xfrm>
          <a:prstGeom prst="rect">
            <a:avLst/>
          </a:prstGeom>
        </p:spPr>
        <p:txBody>
          <a:bodyPr lIns="0" tIns="0" rIns="0" bIns="0" rtlCol="0" anchor="t">
            <a:spAutoFit/>
          </a:bodyPr>
          <a:lstStyle/>
          <a:p>
            <a:pPr algn="ctr">
              <a:lnSpc>
                <a:spcPts val="13200"/>
              </a:lnSpc>
            </a:pPr>
            <a:r>
              <a:rPr lang="en-US" sz="11000">
                <a:solidFill>
                  <a:srgbClr val="0077BF"/>
                </a:solidFill>
                <a:latin typeface="Playfair Display Bold"/>
              </a:rPr>
              <a:t>02</a:t>
            </a:r>
          </a:p>
        </p:txBody>
      </p:sp>
      <p:sp>
        <p:nvSpPr>
          <p:cNvPr id="32" name="Freeform 32"/>
          <p:cNvSpPr/>
          <p:nvPr/>
        </p:nvSpPr>
        <p:spPr>
          <a:xfrm>
            <a:off x="8347714" y="22086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a:off x="8347714" y="7915540"/>
            <a:ext cx="1592584" cy="265460"/>
          </a:xfrm>
          <a:custGeom>
            <a:avLst/>
            <a:gdLst/>
            <a:ahLst/>
            <a:cxnLst/>
            <a:rect l="l" t="t" r="r" b="b"/>
            <a:pathLst>
              <a:path w="1592584" h="265460">
                <a:moveTo>
                  <a:pt x="0" y="0"/>
                </a:moveTo>
                <a:lnTo>
                  <a:pt x="1592584" y="0"/>
                </a:lnTo>
                <a:lnTo>
                  <a:pt x="1592584" y="265460"/>
                </a:lnTo>
                <a:lnTo>
                  <a:pt x="0" y="265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16942310" y="-101364"/>
            <a:ext cx="1392681" cy="1392681"/>
          </a:xfrm>
          <a:custGeom>
            <a:avLst/>
            <a:gdLst/>
            <a:ahLst/>
            <a:cxnLst/>
            <a:rect l="l" t="t" r="r" b="b"/>
            <a:pathLst>
              <a:path w="1392681" h="1392681">
                <a:moveTo>
                  <a:pt x="0" y="0"/>
                </a:moveTo>
                <a:lnTo>
                  <a:pt x="1392681" y="0"/>
                </a:lnTo>
                <a:lnTo>
                  <a:pt x="1392681" y="1392680"/>
                </a:lnTo>
                <a:lnTo>
                  <a:pt x="0" y="1392680"/>
                </a:lnTo>
                <a:lnTo>
                  <a:pt x="0" y="0"/>
                </a:lnTo>
                <a:close/>
              </a:path>
            </a:pathLst>
          </a:custGeom>
          <a:blipFill>
            <a:blip r:embed="rId9"/>
            <a:stretch>
              <a:fillRect/>
            </a:stretch>
          </a:blipFill>
        </p:spPr>
        <p:txBody>
          <a:bodyPr/>
          <a:lstStyle/>
          <a:p>
            <a:endParaRPr lang="en-US"/>
          </a:p>
        </p:txBody>
      </p:sp>
      <p:sp>
        <p:nvSpPr>
          <p:cNvPr id="35" name="TextBox 35"/>
          <p:cNvSpPr txBox="1"/>
          <p:nvPr/>
        </p:nvSpPr>
        <p:spPr>
          <a:xfrm>
            <a:off x="5744666" y="9787528"/>
            <a:ext cx="6798668" cy="238125"/>
          </a:xfrm>
          <a:prstGeom prst="rect">
            <a:avLst/>
          </a:prstGeom>
        </p:spPr>
        <p:txBody>
          <a:bodyPr lIns="0" tIns="0" rIns="0" bIns="0" rtlCol="0" anchor="t">
            <a:spAutoFit/>
          </a:bodyPr>
          <a:lstStyle/>
          <a:p>
            <a:pPr algn="ctr">
              <a:lnSpc>
                <a:spcPts val="1919"/>
              </a:lnSpc>
              <a:spcBef>
                <a:spcPct val="0"/>
              </a:spcBef>
            </a:pPr>
            <a:r>
              <a:rPr lang="en-US" sz="1599">
                <a:solidFill>
                  <a:srgbClr val="123974"/>
                </a:solidFill>
                <a:latin typeface="Playfair Display Bold"/>
              </a:rPr>
              <a:t>Company Confidential: Data-Core Healthcare  |  datacorehealthcare.com</a:t>
            </a:r>
          </a:p>
        </p:txBody>
      </p:sp>
    </p:spTree>
    <p:extLst>
      <p:ext uri="{BB962C8B-B14F-4D97-AF65-F5344CB8AC3E}">
        <p14:creationId xmlns:p14="http://schemas.microsoft.com/office/powerpoint/2010/main" val="1794016398"/>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4E2516544B96499A5D12C2C506B143" ma:contentTypeVersion="14" ma:contentTypeDescription="Create a new document." ma:contentTypeScope="" ma:versionID="2c69c92ac94d123418b62a87258a6aae">
  <xsd:schema xmlns:xsd="http://www.w3.org/2001/XMLSchema" xmlns:xs="http://www.w3.org/2001/XMLSchema" xmlns:p="http://schemas.microsoft.com/office/2006/metadata/properties" xmlns:ns2="99004f3f-99f4-4b0a-adc3-da89bf81d6e7" xmlns:ns3="f2165cf4-9ad1-41a9-989c-77fa59123b56" targetNamespace="http://schemas.microsoft.com/office/2006/metadata/properties" ma:root="true" ma:fieldsID="13fa1e3d01c2445443b00167005e94aa" ns2:_="" ns3:_="">
    <xsd:import namespace="99004f3f-99f4-4b0a-adc3-da89bf81d6e7"/>
    <xsd:import namespace="f2165cf4-9ad1-41a9-989c-77fa59123b5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04f3f-99f4-4b0a-adc3-da89bf81d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bb375b2-e90d-4447-8479-a53b6559aa2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165cf4-9ad1-41a9-989c-77fa59123b5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5ca114f-d18a-489d-a87a-12ef11955cc8}" ma:internalName="TaxCatchAll" ma:showField="CatchAllData" ma:web="f2165cf4-9ad1-41a9-989c-77fa59123b5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2165cf4-9ad1-41a9-989c-77fa59123b56" xsi:nil="true"/>
    <lcf76f155ced4ddcb4097134ff3c332f xmlns="99004f3f-99f4-4b0a-adc3-da89bf81d6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37EB96-614B-409E-9CC7-549016C544A3}">
  <ds:schemaRefs>
    <ds:schemaRef ds:uri="99004f3f-99f4-4b0a-adc3-da89bf81d6e7"/>
    <ds:schemaRef ds:uri="f2165cf4-9ad1-41a9-989c-77fa59123b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1DAA8F-BB8F-4ABB-963D-0676492E97AA}">
  <ds:schemaRefs>
    <ds:schemaRef ds:uri="http://schemas.microsoft.com/sharepoint/v3/contenttype/forms"/>
  </ds:schemaRefs>
</ds:datastoreItem>
</file>

<file path=customXml/itemProps3.xml><?xml version="1.0" encoding="utf-8"?>
<ds:datastoreItem xmlns:ds="http://schemas.openxmlformats.org/officeDocument/2006/customXml" ds:itemID="{CF114472-7D2B-492C-9A3C-18B7D16F80ED}">
  <ds:schemaRefs>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http://purl.org/dc/elements/1.1/"/>
    <ds:schemaRef ds:uri="http://www.w3.org/XML/1998/namespace"/>
    <ds:schemaRef ds:uri="http://schemas.openxmlformats.org/package/2006/metadata/core-properties"/>
    <ds:schemaRef ds:uri="f2165cf4-9ad1-41a9-989c-77fa59123b56"/>
    <ds:schemaRef ds:uri="99004f3f-99f4-4b0a-adc3-da89bf81d6e7"/>
  </ds:schemaRefs>
</ds:datastoreItem>
</file>

<file path=docProps/app.xml><?xml version="1.0" encoding="utf-8"?>
<Properties xmlns="http://schemas.openxmlformats.org/officeDocument/2006/extended-properties" xmlns:vt="http://schemas.openxmlformats.org/officeDocument/2006/docPropsVTypes">
  <Template/>
  <TotalTime>2841</TotalTime>
  <Words>5900</Words>
  <Application>Microsoft Office PowerPoint</Application>
  <PresentationFormat>Custom</PresentationFormat>
  <Paragraphs>499</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 Light</vt:lpstr>
      <vt:lpstr>Playfair Display Bold</vt:lpstr>
      <vt:lpstr>Calibri</vt:lpstr>
      <vt:lpstr>Arial</vt:lpstr>
      <vt:lpstr>Playfair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AI-Driven Products</vt:lpstr>
      <vt:lpstr>How can Data-Core Healthcare Help?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Rebranding Template 4.pptx</dc:title>
  <dc:creator>DCS</dc:creator>
  <cp:lastModifiedBy>Pradeep Banerjee</cp:lastModifiedBy>
  <cp:revision>21</cp:revision>
  <dcterms:created xsi:type="dcterms:W3CDTF">2006-08-16T00:00:00Z</dcterms:created>
  <dcterms:modified xsi:type="dcterms:W3CDTF">2023-11-30T00:12:05Z</dcterms:modified>
  <dc:identifier>DAFwIMvNBWE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0x010100344E2516544B96499A5D12C2C506B143</vt:lpwstr>
  </property>
  <property fmtid="{D5CDD505-2E9C-101B-9397-08002B2CF9AE}" pid="3" name="MediaServiceImageTags">
    <vt:lpwstr/>
  </property>
</Properties>
</file>